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13.svg" ContentType="image/svg+xml"/>
  <Override PartName="/ppt/media/image15.svg" ContentType="image/svg+xml"/>
  <Override PartName="/ppt/media/image18.svg" ContentType="image/svg+xml"/>
  <Override PartName="/ppt/media/image20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7" r:id="rId3"/>
    <p:sldId id="256" r:id="rId4"/>
    <p:sldId id="258" r:id="rId5"/>
    <p:sldId id="260" r:id="rId6"/>
    <p:sldId id="290" r:id="rId7"/>
    <p:sldId id="284" r:id="rId8"/>
    <p:sldId id="264" r:id="rId9"/>
    <p:sldId id="291" r:id="rId10"/>
    <p:sldId id="288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</p:sldIdLst>
  <p:sldSz cx="12192000" cy="6858000"/>
  <p:notesSz cx="6858000" cy="9144000"/>
  <p:embeddedFontLst>
    <p:embeddedFont>
      <p:font typeface="汉仪君黑-45简" panose="020B0604020202020204" charset="-122"/>
      <p:regular r:id="rId50"/>
    </p:embeddedFont>
    <p:embeddedFont>
      <p:font typeface="微软雅黑" panose="020B0503020204020204" charset="-122"/>
      <p:regular r:id="rId51"/>
    </p:embeddedFont>
    <p:embeddedFont>
      <p:font typeface="汉仪中黑简" panose="02010600000101010101" charset="-122"/>
      <p:regular r:id="rId52"/>
    </p:embeddedFont>
    <p:embeddedFont>
      <p:font typeface="Calibri" panose="020F0502020204030204" charset="0"/>
      <p:regular r:id="rId53"/>
      <p:bold r:id="rId54"/>
      <p:italic r:id="rId55"/>
      <p:boldItalic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C7BCA"/>
    <a:srgbClr val="F6FAFD"/>
    <a:srgbClr val="5E75BA"/>
    <a:srgbClr val="7B9CD8"/>
    <a:srgbClr val="EEF5FA"/>
    <a:srgbClr val="EDF4FA"/>
    <a:srgbClr val="77A6EA"/>
    <a:srgbClr val="419350"/>
    <a:srgbClr val="4FB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92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gs" Target="tags/tag222.xml"/><Relationship Id="rId56" Type="http://schemas.openxmlformats.org/officeDocument/2006/relationships/font" Target="fonts/font7.fntdata"/><Relationship Id="rId55" Type="http://schemas.openxmlformats.org/officeDocument/2006/relationships/font" Target="fonts/font6.fntdata"/><Relationship Id="rId54" Type="http://schemas.openxmlformats.org/officeDocument/2006/relationships/font" Target="fonts/font5.fntdata"/><Relationship Id="rId53" Type="http://schemas.openxmlformats.org/officeDocument/2006/relationships/font" Target="fonts/font4.fntdata"/><Relationship Id="rId52" Type="http://schemas.openxmlformats.org/officeDocument/2006/relationships/font" Target="fonts/font3.fntdata"/><Relationship Id="rId51" Type="http://schemas.openxmlformats.org/officeDocument/2006/relationships/font" Target="fonts/font2.fntdata"/><Relationship Id="rId50" Type="http://schemas.openxmlformats.org/officeDocument/2006/relationships/font" Target="fonts/font1.fntdata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CEEFE4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5" name="矩形 64"/>
          <p:cNvSpPr/>
          <p:nvPr userDrawn="1"/>
        </p:nvSpPr>
        <p:spPr>
          <a:xfrm>
            <a:off x="-635" y="635"/>
            <a:ext cx="12192635" cy="6857365"/>
          </a:xfrm>
          <a:prstGeom prst="rect">
            <a:avLst/>
          </a:prstGeom>
          <a:solidFill>
            <a:srgbClr val="F6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8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0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3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5.xml"/><Relationship Id="rId3" Type="http://schemas.openxmlformats.org/officeDocument/2006/relationships/image" Target="../media/image8.png"/><Relationship Id="rId2" Type="http://schemas.openxmlformats.org/officeDocument/2006/relationships/tags" Target="../tags/tag114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6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8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0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4.xml"/><Relationship Id="rId3" Type="http://schemas.openxmlformats.org/officeDocument/2006/relationships/image" Target="../media/image16.jpeg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6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148.xml"/><Relationship Id="rId22" Type="http://schemas.openxmlformats.org/officeDocument/2006/relationships/tags" Target="../tags/tag147.xml"/><Relationship Id="rId21" Type="http://schemas.openxmlformats.org/officeDocument/2006/relationships/tags" Target="../tags/tag146.xml"/><Relationship Id="rId20" Type="http://schemas.openxmlformats.org/officeDocument/2006/relationships/tags" Target="../tags/tag145.xml"/><Relationship Id="rId2" Type="http://schemas.openxmlformats.org/officeDocument/2006/relationships/tags" Target="../tags/tag128.xml"/><Relationship Id="rId19" Type="http://schemas.openxmlformats.org/officeDocument/2006/relationships/tags" Target="../tags/tag144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image" Target="../media/image1.png"/><Relationship Id="rId1" Type="http://schemas.openxmlformats.org/officeDocument/2006/relationships/tags" Target="../tags/tag1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image" Target="../media/image1.png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65.xml"/><Relationship Id="rId17" Type="http://schemas.openxmlformats.org/officeDocument/2006/relationships/tags" Target="../tags/tag164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svg"/><Relationship Id="rId8" Type="http://schemas.openxmlformats.org/officeDocument/2006/relationships/image" Target="../media/image19.png"/><Relationship Id="rId7" Type="http://schemas.openxmlformats.org/officeDocument/2006/relationships/tags" Target="../tags/tag16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74.xml"/><Relationship Id="rId14" Type="http://schemas.openxmlformats.org/officeDocument/2006/relationships/image" Target="../media/image21.png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98.xml"/><Relationship Id="rId10" Type="http://schemas.openxmlformats.org/officeDocument/2006/relationships/image" Target="../media/image22.png"/><Relationship Id="rId1" Type="http://schemas.openxmlformats.org/officeDocument/2006/relationships/tags" Target="../tags/tag19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4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14.xml"/><Relationship Id="rId11" Type="http://schemas.openxmlformats.org/officeDocument/2006/relationships/image" Target="../media/image25.png"/><Relationship Id="rId10" Type="http://schemas.openxmlformats.org/officeDocument/2006/relationships/tags" Target="../tags/tag213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7.xml"/><Relationship Id="rId3" Type="http://schemas.openxmlformats.org/officeDocument/2006/relationships/image" Target="../media/image16.jpeg"/><Relationship Id="rId2" Type="http://schemas.openxmlformats.org/officeDocument/2006/relationships/tags" Target="../tags/tag216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8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7.xml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1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image" Target="file:///C:\Users\Administrator\AppData\Local\Temp\wps\INetCache\93dda4c212ef17a68c33fff13e494421" TargetMode="External"/><Relationship Id="rId3" Type="http://schemas.openxmlformats.org/officeDocument/2006/relationships/image" Target="../media/image4.jpeg"/><Relationship Id="rId2" Type="http://schemas.openxmlformats.org/officeDocument/2006/relationships/tags" Target="../tags/tag9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054100" y="2143125"/>
            <a:ext cx="10480675" cy="768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44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「蓝心少年</a:t>
            </a:r>
            <a:r>
              <a:rPr lang="en-US" altLang="zh-CN" sz="44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——</a:t>
            </a:r>
            <a:r>
              <a:rPr lang="zh-CN" altLang="en-US" sz="44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面向中学生的</a:t>
            </a:r>
            <a:r>
              <a:rPr lang="en-US" altLang="zh-CN" sz="44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AI</a:t>
            </a:r>
            <a:r>
              <a:rPr lang="zh-CN" altLang="en-US" sz="44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写作助手」</a:t>
            </a:r>
            <a:endParaRPr lang="zh-CN" altLang="en-US" sz="44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2" name="组合 71"/>
          <p:cNvGrpSpPr/>
          <p:nvPr/>
        </p:nvGrpSpPr>
        <p:grpSpPr>
          <a:xfrm>
            <a:off x="10705465" y="1328420"/>
            <a:ext cx="2100580" cy="5736590"/>
            <a:chOff x="16859" y="2092"/>
            <a:chExt cx="3308" cy="9034"/>
          </a:xfrm>
        </p:grpSpPr>
        <p:pic>
          <p:nvPicPr>
            <p:cNvPr id="27" name="图片 26" descr="未标题-1"/>
            <p:cNvPicPr>
              <a:picLocks noChangeAspect="1"/>
            </p:cNvPicPr>
            <p:nvPr/>
          </p:nvPicPr>
          <p:blipFill>
            <a:blip r:embed="rId1"/>
            <a:srcRect l="12144" t="50065" r="19126" b="28806"/>
            <a:stretch>
              <a:fillRect/>
            </a:stretch>
          </p:blipFill>
          <p:spPr>
            <a:xfrm rot="16200000">
              <a:off x="13996" y="4955"/>
              <a:ext cx="9035" cy="330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52" h="2282">
                  <a:moveTo>
                    <a:pt x="5552" y="0"/>
                  </a:moveTo>
                  <a:lnTo>
                    <a:pt x="5552" y="2282"/>
                  </a:lnTo>
                  <a:lnTo>
                    <a:pt x="0" y="2282"/>
                  </a:lnTo>
                  <a:lnTo>
                    <a:pt x="0" y="0"/>
                  </a:lnTo>
                  <a:lnTo>
                    <a:pt x="5552" y="0"/>
                  </a:lnTo>
                  <a:close/>
                </a:path>
              </a:pathLst>
            </a:custGeom>
          </p:spPr>
        </p:pic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1"/>
            <a:srcRect t="78324" r="29587"/>
            <a:stretch>
              <a:fillRect/>
            </a:stretch>
          </p:blipFill>
          <p:spPr>
            <a:xfrm rot="16200000">
              <a:off x="15186" y="6786"/>
              <a:ext cx="5688" cy="23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8" h="2341">
                  <a:moveTo>
                    <a:pt x="5688" y="1402"/>
                  </a:moveTo>
                  <a:lnTo>
                    <a:pt x="5688" y="2341"/>
                  </a:lnTo>
                  <a:lnTo>
                    <a:pt x="0" y="2341"/>
                  </a:lnTo>
                  <a:lnTo>
                    <a:pt x="0" y="0"/>
                  </a:lnTo>
                  <a:lnTo>
                    <a:pt x="2679" y="0"/>
                  </a:lnTo>
                  <a:lnTo>
                    <a:pt x="2679" y="1402"/>
                  </a:lnTo>
                  <a:lnTo>
                    <a:pt x="5688" y="1402"/>
                  </a:lnTo>
                  <a:close/>
                </a:path>
              </a:pathLst>
            </a:custGeom>
          </p:spPr>
        </p:pic>
      </p:grpSp>
      <p:pic>
        <p:nvPicPr>
          <p:cNvPr id="57" name="图片 56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71" name="组合 70"/>
          <p:cNvGrpSpPr/>
          <p:nvPr/>
        </p:nvGrpSpPr>
        <p:grpSpPr>
          <a:xfrm>
            <a:off x="-168275" y="-593725"/>
            <a:ext cx="3661410" cy="4479290"/>
            <a:chOff x="-265" y="-935"/>
            <a:chExt cx="5766" cy="7054"/>
          </a:xfrm>
        </p:grpSpPr>
        <p:pic>
          <p:nvPicPr>
            <p:cNvPr id="8" name="图片 7" descr="未标题-1"/>
            <p:cNvPicPr>
              <a:picLocks noChangeAspect="1"/>
            </p:cNvPicPr>
            <p:nvPr/>
          </p:nvPicPr>
          <p:blipFill>
            <a:blip r:embed="rId1"/>
            <a:srcRect l="44924" t="16241" r="15746" b="72435"/>
            <a:stretch>
              <a:fillRect/>
            </a:stretch>
          </p:blipFill>
          <p:spPr>
            <a:xfrm rot="16200000">
              <a:off x="-1847" y="1091"/>
              <a:ext cx="6611" cy="34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32" name="图片 31" descr="未标题-1"/>
            <p:cNvPicPr>
              <a:picLocks noChangeAspect="1"/>
            </p:cNvPicPr>
            <p:nvPr/>
          </p:nvPicPr>
          <p:blipFill>
            <a:blip r:embed="rId1"/>
            <a:srcRect l="58505" t="31630" r="2166" b="57046"/>
            <a:stretch>
              <a:fillRect/>
            </a:stretch>
          </p:blipFill>
          <p:spPr>
            <a:xfrm rot="16200000">
              <a:off x="-2034" y="952"/>
              <a:ext cx="6137" cy="23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58" name="图片 57" descr="未标题-1"/>
            <p:cNvPicPr>
              <a:picLocks noChangeAspect="1"/>
            </p:cNvPicPr>
            <p:nvPr/>
          </p:nvPicPr>
          <p:blipFill>
            <a:blip r:embed="rId1"/>
            <a:srcRect l="70413" b="73472"/>
            <a:stretch>
              <a:fillRect/>
            </a:stretch>
          </p:blipFill>
          <p:spPr>
            <a:xfrm rot="16200000">
              <a:off x="427" y="-459"/>
              <a:ext cx="4616" cy="553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65">
                  <a:moveTo>
                    <a:pt x="2390" y="2865"/>
                  </a:moveTo>
                  <a:lnTo>
                    <a:pt x="1118" y="2865"/>
                  </a:lnTo>
                  <a:lnTo>
                    <a:pt x="1118" y="1754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2390" y="0"/>
                  </a:lnTo>
                  <a:lnTo>
                    <a:pt x="2390" y="2865"/>
                  </a:lnTo>
                  <a:close/>
                </a:path>
              </a:pathLst>
            </a:custGeom>
          </p:spPr>
        </p:pic>
      </p:grpSp>
      <p:sp>
        <p:nvSpPr>
          <p:cNvPr id="66" name="圆角矩形 65"/>
          <p:cNvSpPr/>
          <p:nvPr/>
        </p:nvSpPr>
        <p:spPr>
          <a:xfrm>
            <a:off x="3437255" y="4829175"/>
            <a:ext cx="2148840" cy="44640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083560" y="4864100"/>
            <a:ext cx="2874645" cy="44577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sym typeface="汉仪中黑简" panose="02010600000101010101" charset="-122"/>
              </a:rPr>
              <a:t>蓝心执笔人</a:t>
            </a:r>
            <a:endParaRPr lang="zh-CN" altLang="en-US" sz="1600" b="1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sym typeface="汉仪中黑简" panose="02010600000101010101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020570" y="3510280"/>
            <a:ext cx="7736205" cy="37592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lnSpc>
                <a:spcPts val="2220"/>
              </a:lnSpc>
            </a:pPr>
            <a:r>
              <a:rPr lang="en-US" altLang="zh-CN" sz="2800" dirty="0">
                <a:solidFill>
                  <a:srgbClr val="1F2837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—— </a:t>
            </a:r>
            <a:r>
              <a:rPr lang="zh-CN" altLang="en-US" sz="2800" dirty="0">
                <a:solidFill>
                  <a:srgbClr val="1F2837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免费赋能中学生写作素养提升</a:t>
            </a:r>
            <a:endParaRPr lang="zh-CN" altLang="en-US" sz="2800" dirty="0">
              <a:solidFill>
                <a:srgbClr val="1F2837"/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6597015" y="4828540"/>
            <a:ext cx="2148840" cy="44640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31890" y="4864100"/>
            <a:ext cx="2874645" cy="44577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sym typeface="汉仪中黑简" panose="02010600000101010101" charset="-122"/>
              </a:rPr>
              <a:t>2025/5/10</a:t>
            </a:r>
            <a:endParaRPr lang="en-US" altLang="zh-CN" sz="1600" b="1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sym typeface="汉仪中黑简" panose="0201060000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426210" y="3099435"/>
            <a:ext cx="9277350" cy="1014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技术方案</a:t>
            </a:r>
            <a:endParaRPr lang="zh-CN" altLang="zh-CN" sz="60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5283200" y="1400175"/>
            <a:ext cx="1610995" cy="1437640"/>
          </a:xfrm>
          <a:prstGeom prst="diamond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37835" y="1635760"/>
            <a:ext cx="10871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03</a:t>
            </a:r>
            <a:endParaRPr lang="en-US" altLang="zh-CN" sz="60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10705465" y="1328420"/>
            <a:ext cx="2100580" cy="5736590"/>
            <a:chOff x="16859" y="2092"/>
            <a:chExt cx="3308" cy="9034"/>
          </a:xfrm>
        </p:grpSpPr>
        <p:pic>
          <p:nvPicPr>
            <p:cNvPr id="27" name="图片 26" descr="未标题-1"/>
            <p:cNvPicPr>
              <a:picLocks noChangeAspect="1"/>
            </p:cNvPicPr>
            <p:nvPr/>
          </p:nvPicPr>
          <p:blipFill>
            <a:blip r:embed="rId1"/>
            <a:srcRect l="12144" t="50065" r="19126" b="28806"/>
            <a:stretch>
              <a:fillRect/>
            </a:stretch>
          </p:blipFill>
          <p:spPr>
            <a:xfrm rot="16200000">
              <a:off x="13996" y="4955"/>
              <a:ext cx="9035" cy="330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52" h="2282">
                  <a:moveTo>
                    <a:pt x="5552" y="0"/>
                  </a:moveTo>
                  <a:lnTo>
                    <a:pt x="5552" y="2282"/>
                  </a:lnTo>
                  <a:lnTo>
                    <a:pt x="0" y="2282"/>
                  </a:lnTo>
                  <a:lnTo>
                    <a:pt x="0" y="0"/>
                  </a:lnTo>
                  <a:lnTo>
                    <a:pt x="5552" y="0"/>
                  </a:lnTo>
                  <a:close/>
                </a:path>
              </a:pathLst>
            </a:custGeom>
          </p:spPr>
        </p:pic>
        <p:pic>
          <p:nvPicPr>
            <p:cNvPr id="11" name="图片 10" descr="未标题-1"/>
            <p:cNvPicPr>
              <a:picLocks noChangeAspect="1"/>
            </p:cNvPicPr>
            <p:nvPr/>
          </p:nvPicPr>
          <p:blipFill>
            <a:blip r:embed="rId1"/>
            <a:srcRect t="78324" r="29587"/>
            <a:stretch>
              <a:fillRect/>
            </a:stretch>
          </p:blipFill>
          <p:spPr>
            <a:xfrm rot="16200000">
              <a:off x="15186" y="6786"/>
              <a:ext cx="5688" cy="23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8" h="2341">
                  <a:moveTo>
                    <a:pt x="5688" y="1402"/>
                  </a:moveTo>
                  <a:lnTo>
                    <a:pt x="5688" y="2341"/>
                  </a:lnTo>
                  <a:lnTo>
                    <a:pt x="0" y="2341"/>
                  </a:lnTo>
                  <a:lnTo>
                    <a:pt x="0" y="0"/>
                  </a:lnTo>
                  <a:lnTo>
                    <a:pt x="2679" y="0"/>
                  </a:lnTo>
                  <a:lnTo>
                    <a:pt x="2679" y="1402"/>
                  </a:lnTo>
                  <a:lnTo>
                    <a:pt x="5688" y="1402"/>
                  </a:lnTo>
                  <a:close/>
                </a:path>
              </a:pathLst>
            </a:custGeom>
          </p:spPr>
        </p:pic>
      </p:grpSp>
      <p:pic>
        <p:nvPicPr>
          <p:cNvPr id="13" name="图片 12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21" name="组合 20"/>
          <p:cNvGrpSpPr/>
          <p:nvPr/>
        </p:nvGrpSpPr>
        <p:grpSpPr>
          <a:xfrm>
            <a:off x="-168275" y="-593725"/>
            <a:ext cx="3661410" cy="4479290"/>
            <a:chOff x="-265" y="-935"/>
            <a:chExt cx="5766" cy="7054"/>
          </a:xfrm>
        </p:grpSpPr>
        <p:pic>
          <p:nvPicPr>
            <p:cNvPr id="23" name="图片 22" descr="未标题-1"/>
            <p:cNvPicPr>
              <a:picLocks noChangeAspect="1"/>
            </p:cNvPicPr>
            <p:nvPr/>
          </p:nvPicPr>
          <p:blipFill>
            <a:blip r:embed="rId1"/>
            <a:srcRect l="44924" t="16241" r="15746" b="72435"/>
            <a:stretch>
              <a:fillRect/>
            </a:stretch>
          </p:blipFill>
          <p:spPr>
            <a:xfrm rot="16200000">
              <a:off x="-1847" y="1091"/>
              <a:ext cx="6611" cy="34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32" name="图片 31" descr="未标题-1"/>
            <p:cNvPicPr>
              <a:picLocks noChangeAspect="1"/>
            </p:cNvPicPr>
            <p:nvPr/>
          </p:nvPicPr>
          <p:blipFill>
            <a:blip r:embed="rId1"/>
            <a:srcRect l="58505" t="31630" r="2166" b="57046"/>
            <a:stretch>
              <a:fillRect/>
            </a:stretch>
          </p:blipFill>
          <p:spPr>
            <a:xfrm rot="16200000">
              <a:off x="-2034" y="952"/>
              <a:ext cx="6137" cy="23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25" name="图片 24" descr="未标题-1"/>
            <p:cNvPicPr>
              <a:picLocks noChangeAspect="1"/>
            </p:cNvPicPr>
            <p:nvPr/>
          </p:nvPicPr>
          <p:blipFill>
            <a:blip r:embed="rId1"/>
            <a:srcRect l="70413" b="73472"/>
            <a:stretch>
              <a:fillRect/>
            </a:stretch>
          </p:blipFill>
          <p:spPr>
            <a:xfrm rot="16200000">
              <a:off x="427" y="-459"/>
              <a:ext cx="4616" cy="553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65">
                  <a:moveTo>
                    <a:pt x="2390" y="2865"/>
                  </a:moveTo>
                  <a:lnTo>
                    <a:pt x="1118" y="2865"/>
                  </a:lnTo>
                  <a:lnTo>
                    <a:pt x="1118" y="1754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2390" y="0"/>
                  </a:lnTo>
                  <a:lnTo>
                    <a:pt x="2390" y="2865"/>
                  </a:lnTo>
                  <a:close/>
                </a:path>
              </a:pathLst>
            </a:custGeom>
          </p:spPr>
        </p:pic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20" name="文本框 19"/>
          <p:cNvSpPr txBox="1"/>
          <p:nvPr/>
        </p:nvSpPr>
        <p:spPr>
          <a:xfrm>
            <a:off x="5090160" y="740037"/>
            <a:ext cx="2031325" cy="646331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技术方案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57949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450992" y="1784934"/>
            <a:ext cx="4199491" cy="3825291"/>
            <a:chOff x="1450992" y="1784934"/>
            <a:chExt cx="4199491" cy="3825291"/>
          </a:xfrm>
        </p:grpSpPr>
        <p:sp>
          <p:nvSpPr>
            <p:cNvPr id="32" name="文本框 31"/>
            <p:cNvSpPr txBox="1"/>
            <p:nvPr/>
          </p:nvSpPr>
          <p:spPr>
            <a:xfrm>
              <a:off x="1450992" y="4658360"/>
              <a:ext cx="915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4C7BCA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03</a:t>
              </a:r>
              <a:endParaRPr lang="en-US" altLang="zh-CN" sz="4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450992" y="3241040"/>
              <a:ext cx="915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4C7BCA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02</a:t>
              </a:r>
              <a:endParaRPr lang="en-US" altLang="zh-CN" sz="4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50992" y="1823720"/>
              <a:ext cx="915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4C7BCA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01</a:t>
              </a:r>
              <a:endParaRPr lang="en-US" altLang="zh-CN" sz="4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>
              <a:off x="2580640" y="2099945"/>
              <a:ext cx="528320" cy="347345"/>
            </a:xfrm>
            <a:prstGeom prst="rightArrow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2580640" y="3537585"/>
              <a:ext cx="528320" cy="347345"/>
            </a:xfrm>
            <a:prstGeom prst="rightArrow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>
              <a:off x="2580640" y="4975225"/>
              <a:ext cx="528320" cy="347345"/>
            </a:xfrm>
            <a:prstGeom prst="rightArrow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235960" y="1807845"/>
              <a:ext cx="2387600" cy="951230"/>
            </a:xfrm>
            <a:prstGeom prst="roundRect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3235960" y="3233420"/>
              <a:ext cx="2387600" cy="951230"/>
            </a:xfrm>
            <a:prstGeom prst="round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235960" y="4658995"/>
              <a:ext cx="2387600" cy="951230"/>
            </a:xfrm>
            <a:prstGeom prst="roundRect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360038" y="1784934"/>
              <a:ext cx="2290445" cy="9691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000" spc="100" dirty="0" smtClean="0"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用户管理与数据追踪</a:t>
              </a:r>
              <a:endParaRPr lang="en-US" altLang="zh-CN" sz="20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469957" y="4835977"/>
              <a:ext cx="2090293" cy="5075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000" spc="100" dirty="0" smtClean="0">
                  <a:uFillTx/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英文写作模块</a:t>
              </a:r>
              <a:endParaRPr lang="en-US" altLang="zh-CN" sz="20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437953" y="3377419"/>
              <a:ext cx="2090293" cy="5075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000" spc="100" dirty="0" smtClean="0">
                  <a:solidFill>
                    <a:schemeClr val="bg1"/>
                  </a:solidFill>
                  <a:uFillTx/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中文写作模块</a:t>
              </a:r>
              <a:endParaRPr lang="zh-CN" altLang="en-US" sz="2000" spc="100" dirty="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50880" y="1823720"/>
            <a:ext cx="4224066" cy="3802380"/>
            <a:chOff x="1450992" y="1807845"/>
            <a:chExt cx="4224066" cy="3802380"/>
          </a:xfrm>
        </p:grpSpPr>
        <p:sp>
          <p:nvSpPr>
            <p:cNvPr id="24" name="文本框 23"/>
            <p:cNvSpPr txBox="1"/>
            <p:nvPr/>
          </p:nvSpPr>
          <p:spPr>
            <a:xfrm>
              <a:off x="1450992" y="4658360"/>
              <a:ext cx="915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4C7BCA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06</a:t>
              </a:r>
              <a:endParaRPr lang="en-US" altLang="zh-CN" sz="4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50992" y="3241040"/>
              <a:ext cx="915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4C7BCA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05</a:t>
              </a:r>
              <a:endParaRPr lang="en-US" altLang="zh-CN" sz="4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50992" y="1823720"/>
              <a:ext cx="915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4C7BCA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04</a:t>
              </a:r>
              <a:endParaRPr lang="en-US" altLang="zh-CN" sz="4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28" name="右箭头 27"/>
            <p:cNvSpPr/>
            <p:nvPr/>
          </p:nvSpPr>
          <p:spPr>
            <a:xfrm>
              <a:off x="2580640" y="2099945"/>
              <a:ext cx="528320" cy="347345"/>
            </a:xfrm>
            <a:prstGeom prst="rightArrow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右箭头 28"/>
            <p:cNvSpPr/>
            <p:nvPr/>
          </p:nvSpPr>
          <p:spPr>
            <a:xfrm>
              <a:off x="2580640" y="3537585"/>
              <a:ext cx="528320" cy="347345"/>
            </a:xfrm>
            <a:prstGeom prst="rightArrow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右箭头 29"/>
            <p:cNvSpPr/>
            <p:nvPr/>
          </p:nvSpPr>
          <p:spPr>
            <a:xfrm>
              <a:off x="2580640" y="4975225"/>
              <a:ext cx="528320" cy="347345"/>
            </a:xfrm>
            <a:prstGeom prst="rightArrow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235960" y="1807845"/>
              <a:ext cx="2387600" cy="951230"/>
            </a:xfrm>
            <a:prstGeom prst="roundRect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3235960" y="3233420"/>
              <a:ext cx="2387600" cy="951230"/>
            </a:xfrm>
            <a:prstGeom prst="round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235960" y="4658995"/>
              <a:ext cx="2387600" cy="951230"/>
            </a:xfrm>
            <a:prstGeom prst="roundRect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84613" y="1939779"/>
              <a:ext cx="2290445" cy="5075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000" spc="100" dirty="0" smtClean="0"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素材积累系统</a:t>
              </a:r>
              <a:endParaRPr lang="en-US" altLang="zh-CN" sz="20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447669" y="4820102"/>
              <a:ext cx="2090293" cy="5075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000" spc="100" dirty="0" smtClean="0">
                  <a:uFillTx/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技术实现过程</a:t>
              </a:r>
              <a:endParaRPr lang="en-US" altLang="zh-CN" sz="20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393947" y="3199599"/>
              <a:ext cx="2090293" cy="9691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000" spc="100" dirty="0" smtClean="0">
                  <a:solidFill>
                    <a:schemeClr val="bg1"/>
                  </a:solidFill>
                  <a:uFillTx/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蓝心绘梦模块（</a:t>
              </a:r>
              <a:r>
                <a:rPr lang="en-US" altLang="zh-CN" sz="2000" spc="100" dirty="0" smtClean="0">
                  <a:solidFill>
                    <a:schemeClr val="bg1"/>
                  </a:solidFill>
                  <a:uFillTx/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AI</a:t>
              </a:r>
              <a:r>
                <a:rPr lang="zh-CN" altLang="en-US" sz="2000" spc="100" dirty="0" smtClean="0">
                  <a:solidFill>
                    <a:schemeClr val="bg1"/>
                  </a:solidFill>
                  <a:uFillTx/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绘图）</a:t>
              </a:r>
              <a:endParaRPr lang="zh-CN" altLang="en-US" sz="2000" spc="100" dirty="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折角形 13"/>
          <p:cNvSpPr/>
          <p:nvPr/>
        </p:nvSpPr>
        <p:spPr>
          <a:xfrm>
            <a:off x="1419225" y="2085975"/>
            <a:ext cx="2494280" cy="3189605"/>
          </a:xfrm>
          <a:prstGeom prst="foldedCorner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折角形 33"/>
          <p:cNvSpPr/>
          <p:nvPr/>
        </p:nvSpPr>
        <p:spPr>
          <a:xfrm>
            <a:off x="4829810" y="2085975"/>
            <a:ext cx="2494280" cy="3189605"/>
          </a:xfrm>
          <a:prstGeom prst="foldedCorner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折角形 34"/>
          <p:cNvSpPr/>
          <p:nvPr/>
        </p:nvSpPr>
        <p:spPr>
          <a:xfrm>
            <a:off x="8240395" y="2085975"/>
            <a:ext cx="2494280" cy="3189605"/>
          </a:xfrm>
          <a:prstGeom prst="foldedCorner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09065" y="2097405"/>
            <a:ext cx="2510790" cy="6261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826635" y="2097405"/>
            <a:ext cx="2497455" cy="6261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230870" y="2085975"/>
            <a:ext cx="2497455" cy="6261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19"/>
          <p:cNvSpPr>
            <a:spLocks noChangeArrowheads="1"/>
          </p:cNvSpPr>
          <p:nvPr/>
        </p:nvSpPr>
        <p:spPr bwMode="auto">
          <a:xfrm>
            <a:off x="1332776" y="2245360"/>
            <a:ext cx="2667804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zh-CN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</a:rPr>
              <a:t>技术</a:t>
            </a:r>
            <a:r>
              <a:rPr lang="zh-CN" altLang="zh-CN" sz="2000" dirty="0" smtClean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</a:rPr>
              <a:t>栈</a:t>
            </a:r>
            <a:endParaRPr lang="zh-CN" altLang="en-US" sz="2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2" name="文本框 19"/>
          <p:cNvSpPr>
            <a:spLocks noChangeArrowheads="1"/>
          </p:cNvSpPr>
          <p:nvPr/>
        </p:nvSpPr>
        <p:spPr bwMode="auto">
          <a:xfrm>
            <a:off x="4781461" y="2245360"/>
            <a:ext cx="26678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zh-CN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</a:rPr>
              <a:t>数据独立</a:t>
            </a:r>
            <a:r>
              <a:rPr lang="zh-CN" altLang="zh-CN" sz="2000" dirty="0" smtClean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</a:rPr>
              <a:t>存储</a:t>
            </a:r>
            <a:endParaRPr lang="zh-CN" altLang="en-US" sz="2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3" name="文本框 19"/>
          <p:cNvSpPr>
            <a:spLocks noChangeArrowheads="1"/>
          </p:cNvSpPr>
          <p:nvPr/>
        </p:nvSpPr>
        <p:spPr bwMode="auto">
          <a:xfrm>
            <a:off x="8150136" y="2245360"/>
            <a:ext cx="26678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学习数据跟踪</a:t>
            </a:r>
            <a:endParaRPr lang="zh-CN" altLang="en-US" sz="2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70355" y="2836545"/>
            <a:ext cx="230314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spc="100" dirty="0" err="1">
                <a:latin typeface="汉仪君黑-45简" panose="020B0604020202020204" charset="-122"/>
                <a:ea typeface="汉仪君黑-45简" panose="020B0604020202020204" charset="-122"/>
              </a:rPr>
              <a:t>Redis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缓存支持并发性能，使用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MongoDB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进行数据库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设计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982845" y="2836545"/>
            <a:ext cx="230314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使用多租户数据库设计，运用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Schema-based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的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方式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41055" y="2836545"/>
            <a:ext cx="230314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1.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作文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练习时间、分数历史、题目记录等通过定时写入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数据库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2.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视化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组件（</a:t>
            </a:r>
            <a:r>
              <a:rPr lang="en-US" altLang="zh-CN" sz="1600" spc="100" dirty="0" err="1">
                <a:latin typeface="汉仪君黑-45简" panose="020B0604020202020204" charset="-122"/>
                <a:ea typeface="汉仪君黑-45简" panose="020B0604020202020204" charset="-122"/>
              </a:rPr>
              <a:t>ECharts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）展示成长曲线、倒计时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等</a:t>
            </a:r>
            <a:endParaRPr lang="en-US" altLang="zh-CN" sz="1600" spc="100" dirty="0"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19" name="组合 18"/>
          <p:cNvGrpSpPr/>
          <p:nvPr/>
        </p:nvGrpSpPr>
        <p:grpSpPr>
          <a:xfrm>
            <a:off x="2383086" y="731569"/>
            <a:ext cx="7211764" cy="646331"/>
            <a:chOff x="2383086" y="731569"/>
            <a:chExt cx="7211764" cy="646331"/>
          </a:xfrm>
        </p:grpSpPr>
        <p:sp>
          <p:nvSpPr>
            <p:cNvPr id="20" name="文本框 19"/>
            <p:cNvSpPr txBox="1"/>
            <p:nvPr/>
          </p:nvSpPr>
          <p:spPr>
            <a:xfrm>
              <a:off x="3819143" y="731569"/>
              <a:ext cx="4339650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用户管理与数据追踪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2383086" y="1065739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8190865" y="1077169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08025" y="3961130"/>
            <a:ext cx="2667635" cy="132207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08571" y="2952116"/>
            <a:ext cx="2667804" cy="2242998"/>
            <a:chOff x="523266" y="3382374"/>
            <a:chExt cx="2377170" cy="2243422"/>
          </a:xfrm>
        </p:grpSpPr>
        <p:sp>
          <p:nvSpPr>
            <p:cNvPr id="27" name="文本框 19"/>
            <p:cNvSpPr>
              <a:spLocks noChangeArrowheads="1"/>
            </p:cNvSpPr>
            <p:nvPr/>
          </p:nvSpPr>
          <p:spPr bwMode="auto">
            <a:xfrm>
              <a:off x="523266" y="3382374"/>
              <a:ext cx="2377170" cy="307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AI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智能评分</a:t>
              </a:r>
              <a:endPara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83473" y="4425240"/>
              <a:ext cx="2212931" cy="1200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defRPr sz="1100" spc="100">
                  <a:solidFill>
                    <a:schemeClr val="tx2"/>
                  </a:solidFill>
                  <a:ea typeface="苹方 常规" panose="020B0300000000000000" pitchFamily="34" charset="-122"/>
                </a:defRPr>
              </a:lvl1pPr>
            </a:lstStyle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数据收集和处理</a:t>
              </a:r>
              <a:endParaRPr lang="en-US" altLang="zh-CN" sz="1600" dirty="0" smtClean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模型训练和微调</a:t>
              </a:r>
              <a:endParaRPr lang="en-US" altLang="zh-CN" sz="1600" dirty="0" smtClean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多维度打分</a:t>
              </a:r>
              <a:endParaRPr lang="zh-CN" altLang="en-US" sz="16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-37465" y="3673475"/>
            <a:ext cx="12235815" cy="0"/>
          </a:xfrm>
          <a:prstGeom prst="line">
            <a:avLst/>
          </a:prstGeom>
          <a:ln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菱形 33"/>
          <p:cNvSpPr/>
          <p:nvPr/>
        </p:nvSpPr>
        <p:spPr>
          <a:xfrm>
            <a:off x="1864995" y="356870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680845" y="197167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90370" y="203454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95867" y="1971675"/>
            <a:ext cx="2717165" cy="3311525"/>
            <a:chOff x="3369310" y="1971675"/>
            <a:chExt cx="2717165" cy="3311525"/>
          </a:xfrm>
        </p:grpSpPr>
        <p:sp>
          <p:nvSpPr>
            <p:cNvPr id="26" name="矩形 25"/>
            <p:cNvSpPr/>
            <p:nvPr/>
          </p:nvSpPr>
          <p:spPr>
            <a:xfrm>
              <a:off x="3418840" y="3961130"/>
              <a:ext cx="2667635" cy="1322070"/>
            </a:xfrm>
            <a:prstGeom prst="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369310" y="2952116"/>
              <a:ext cx="2667723" cy="1873667"/>
              <a:chOff x="515343" y="3398252"/>
              <a:chExt cx="2377170" cy="1874021"/>
            </a:xfrm>
          </p:grpSpPr>
          <p:sp>
            <p:nvSpPr>
              <p:cNvPr id="70" name="文本框 19"/>
              <p:cNvSpPr>
                <a:spLocks noChangeArrowheads="1"/>
              </p:cNvSpPr>
              <p:nvPr/>
            </p:nvSpPr>
            <p:spPr bwMode="auto">
              <a:xfrm>
                <a:off x="515343" y="3398252"/>
                <a:ext cx="2377170" cy="307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sz="2000" dirty="0" smtClean="0">
                    <a:solidFill>
                      <a:schemeClr val="tx1"/>
                    </a:solidFill>
                    <a:latin typeface="汉仪君黑-45简" panose="020B0604020202020204" charset="-122"/>
                    <a:ea typeface="汉仪君黑-45简" panose="020B0604020202020204" charset="-122"/>
                    <a:cs typeface="+mn-ea"/>
                    <a:sym typeface="+mn-lt"/>
                  </a:rPr>
                  <a:t>读写共生系统</a:t>
                </a:r>
                <a:endParaRPr lang="zh-CN" altLang="en-US" sz="2000" dirty="0">
                  <a:solidFill>
                    <a:schemeClr val="tx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683473" y="4441119"/>
                <a:ext cx="2199351" cy="831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50000"/>
                  </a:lnSpc>
                  <a:defRPr sz="1100" spc="100">
                    <a:solidFill>
                      <a:schemeClr val="tx2"/>
                    </a:solidFill>
                    <a:ea typeface="苹方 常规" panose="020B0300000000000000" pitchFamily="34" charset="-122"/>
                  </a:defRPr>
                </a:lvl1pPr>
              </a:lstStyle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汉仪君黑-45简" panose="020B0604020202020204" charset="-122"/>
                    <a:ea typeface="汉仪君黑-45简" panose="020B0604020202020204" charset="-122"/>
                    <a:cs typeface="+mn-ea"/>
                    <a:sym typeface="+mn-lt"/>
                  </a:rPr>
                  <a:t>提取主题关键词</a:t>
                </a:r>
                <a:endParaRPr lang="en-US" altLang="zh-CN" sz="16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汉仪君黑-45简" panose="020B0604020202020204" charset="-122"/>
                    <a:ea typeface="汉仪君黑-45简" panose="020B0604020202020204" charset="-122"/>
                    <a:cs typeface="+mn-ea"/>
                    <a:sym typeface="+mn-lt"/>
                  </a:rPr>
                  <a:t>名著匹配</a:t>
                </a:r>
                <a:endParaRPr lang="zh-CN" altLang="en-US" sz="1600" dirty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5" name="菱形 34"/>
            <p:cNvSpPr/>
            <p:nvPr/>
          </p:nvSpPr>
          <p:spPr>
            <a:xfrm>
              <a:off x="4614545" y="3572510"/>
              <a:ext cx="212090" cy="212090"/>
            </a:xfrm>
            <a:prstGeom prst="diamond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420870" y="1971675"/>
              <a:ext cx="629285" cy="629285"/>
            </a:xfrm>
            <a:prstGeom prst="ellipse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C7BCA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28490" y="2034540"/>
              <a:ext cx="60579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4C7BCA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02</a:t>
              </a:r>
              <a:endPara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58328" y="1975485"/>
            <a:ext cx="2712084" cy="3307715"/>
            <a:chOff x="6085206" y="1975485"/>
            <a:chExt cx="2712084" cy="3307715"/>
          </a:xfrm>
        </p:grpSpPr>
        <p:sp>
          <p:nvSpPr>
            <p:cNvPr id="43" name="矩形 42"/>
            <p:cNvSpPr/>
            <p:nvPr/>
          </p:nvSpPr>
          <p:spPr>
            <a:xfrm>
              <a:off x="6129655" y="3961130"/>
              <a:ext cx="2667635" cy="1322070"/>
            </a:xfrm>
            <a:prstGeom prst="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6085206" y="2952118"/>
              <a:ext cx="2667723" cy="2227124"/>
              <a:chOff x="493276" y="3461124"/>
              <a:chExt cx="2377170" cy="2227505"/>
            </a:xfrm>
          </p:grpSpPr>
          <p:sp>
            <p:nvSpPr>
              <p:cNvPr id="74" name="文本框 19"/>
              <p:cNvSpPr>
                <a:spLocks noChangeArrowheads="1"/>
              </p:cNvSpPr>
              <p:nvPr/>
            </p:nvSpPr>
            <p:spPr bwMode="auto">
              <a:xfrm>
                <a:off x="493276" y="3461124"/>
                <a:ext cx="2377170" cy="307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sz="2000" dirty="0" smtClean="0">
                    <a:solidFill>
                      <a:schemeClr val="tx1"/>
                    </a:solidFill>
                    <a:latin typeface="汉仪君黑-45简" panose="020B0604020202020204" charset="-122"/>
                    <a:ea typeface="汉仪君黑-45简" panose="020B0604020202020204" charset="-122"/>
                    <a:cs typeface="+mn-ea"/>
                    <a:sym typeface="+mn-lt"/>
                  </a:rPr>
                  <a:t>动态润色系统</a:t>
                </a:r>
                <a:endParaRPr lang="zh-CN" altLang="en-US" sz="2000" dirty="0">
                  <a:solidFill>
                    <a:schemeClr val="tx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683473" y="4488095"/>
                <a:ext cx="2103162" cy="1200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50000"/>
                  </a:lnSpc>
                  <a:defRPr sz="1100" spc="100">
                    <a:solidFill>
                      <a:schemeClr val="tx2"/>
                    </a:solidFill>
                    <a:ea typeface="苹方 常规" panose="020B0300000000000000" pitchFamily="34" charset="-122"/>
                  </a:defRPr>
                </a:lvl1pPr>
              </a:lstStyle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汉仪君黑-45简" panose="020B0604020202020204" charset="-122"/>
                    <a:ea typeface="汉仪君黑-45简" panose="020B0604020202020204" charset="-122"/>
                    <a:cs typeface="+mn-ea"/>
                    <a:sym typeface="+mn-lt"/>
                  </a:rPr>
                  <a:t>文本分析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汉仪君黑-45简" panose="020B0604020202020204" charset="-122"/>
                    <a:ea typeface="汉仪君黑-45简" panose="020B0604020202020204" charset="-122"/>
                    <a:cs typeface="+mn-ea"/>
                    <a:sym typeface="+mn-lt"/>
                  </a:rPr>
                  <a:t>+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汉仪君黑-45简" panose="020B0604020202020204" charset="-122"/>
                    <a:ea typeface="汉仪君黑-45简" panose="020B0604020202020204" charset="-122"/>
                    <a:cs typeface="+mn-ea"/>
                    <a:sym typeface="+mn-lt"/>
                  </a:rPr>
                  <a:t>层级润色流程</a:t>
                </a:r>
                <a:endParaRPr lang="en-US" altLang="zh-CN" sz="16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汉仪君黑-45简" panose="020B0604020202020204" charset="-122"/>
                    <a:ea typeface="汉仪君黑-45简" panose="020B0604020202020204" charset="-122"/>
                    <a:cs typeface="+mn-ea"/>
                    <a:sym typeface="+mn-lt"/>
                  </a:rPr>
                  <a:t>文本优化</a:t>
                </a:r>
                <a:endParaRPr lang="zh-CN" altLang="en-US" sz="1600" dirty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8" name="菱形 37"/>
            <p:cNvSpPr/>
            <p:nvPr/>
          </p:nvSpPr>
          <p:spPr>
            <a:xfrm>
              <a:off x="7364095" y="3572510"/>
              <a:ext cx="212090" cy="212090"/>
            </a:xfrm>
            <a:prstGeom prst="diamond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151370" y="1975485"/>
              <a:ext cx="629285" cy="629285"/>
            </a:xfrm>
            <a:prstGeom prst="ellipse">
              <a:avLst/>
            </a:prstGeom>
            <a:noFill/>
            <a:ln>
              <a:solidFill>
                <a:srgbClr val="4C7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C7BCA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166610" y="2034540"/>
              <a:ext cx="60579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4C7BCA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03</a:t>
              </a:r>
              <a:endPara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pic>
        <p:nvPicPr>
          <p:cNvPr id="46" name="图片 4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2928888" y="768400"/>
            <a:ext cx="5953859" cy="646331"/>
            <a:chOff x="2928888" y="768400"/>
            <a:chExt cx="5953859" cy="646331"/>
          </a:xfrm>
        </p:grpSpPr>
        <p:sp>
          <p:nvSpPr>
            <p:cNvPr id="45" name="文本框 44"/>
            <p:cNvSpPr txBox="1"/>
            <p:nvPr/>
          </p:nvSpPr>
          <p:spPr>
            <a:xfrm>
              <a:off x="4428490" y="768400"/>
              <a:ext cx="2954655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中文写作模块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2928888" y="105266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7478762" y="106409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45" name="文本框 44"/>
          <p:cNvSpPr txBox="1"/>
          <p:nvPr/>
        </p:nvSpPr>
        <p:spPr>
          <a:xfrm>
            <a:off x="1247775" y="2168525"/>
            <a:ext cx="7122160" cy="3828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数据收集和处理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：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收集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大量的作文文本数据，涵盖各种类型、主题、年级层次的作文，确保数据具有多样性和代表性。同时，对作文进行标注，标注出结构、逻辑、语言、主题表达等方面的得分或评价信息，作为训练的监督信号。去除数据中的噪声，如错别字、乱码、重复内容等。对文本进行格式化处理，统一编码格式等，确保数据的质量和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一致性。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模型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训练和微调：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训练微调蓝心大语言模型，调用蓝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心语言模型进行作文文本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分析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根据后端读入中高考评分标准，支持结构、逻辑、语言、主题表达等多维度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打分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每次评分自动归档，生成成长档案记录</a:t>
            </a:r>
            <a:endParaRPr lang="en-US" altLang="zh-CN" sz="1600" spc="100" dirty="0"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7323" y="1512845"/>
            <a:ext cx="2667804" cy="455295"/>
            <a:chOff x="6824891" y="2569845"/>
            <a:chExt cx="2667804" cy="455295"/>
          </a:xfrm>
        </p:grpSpPr>
        <p:sp>
          <p:nvSpPr>
            <p:cNvPr id="46" name="矩形 45"/>
            <p:cNvSpPr/>
            <p:nvPr/>
          </p:nvSpPr>
          <p:spPr>
            <a:xfrm>
              <a:off x="6935470" y="2569845"/>
              <a:ext cx="2510790" cy="455295"/>
            </a:xfrm>
            <a:prstGeom prst="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9"/>
            <p:cNvSpPr>
              <a:spLocks noChangeArrowheads="1"/>
            </p:cNvSpPr>
            <p:nvPr/>
          </p:nvSpPr>
          <p:spPr bwMode="auto">
            <a:xfrm>
              <a:off x="6824891" y="2660650"/>
              <a:ext cx="2667804" cy="30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2.1AI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智能评分</a:t>
              </a:r>
              <a:endParaRPr lang="zh-CN" altLang="en-US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28888" y="768400"/>
            <a:ext cx="5953859" cy="646331"/>
            <a:chOff x="2928888" y="768400"/>
            <a:chExt cx="5953859" cy="646331"/>
          </a:xfrm>
        </p:grpSpPr>
        <p:sp>
          <p:nvSpPr>
            <p:cNvPr id="14" name="文本框 13"/>
            <p:cNvSpPr txBox="1"/>
            <p:nvPr/>
          </p:nvSpPr>
          <p:spPr>
            <a:xfrm>
              <a:off x="4428490" y="768400"/>
              <a:ext cx="2954655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中文写作模块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2928888" y="105266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478762" y="106409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655" y="2712085"/>
            <a:ext cx="3219450" cy="2653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45" name="文本框 44"/>
          <p:cNvSpPr txBox="1"/>
          <p:nvPr/>
        </p:nvSpPr>
        <p:spPr>
          <a:xfrm>
            <a:off x="1286511" y="2256282"/>
            <a:ext cx="98049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提取主题关键词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：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使用</a:t>
            </a:r>
            <a:r>
              <a:rPr lang="en-US" altLang="zh-CN" sz="1600" spc="100" dirty="0" err="1" smtClean="0">
                <a:latin typeface="汉仪君黑-45简" panose="020B0604020202020204" charset="-122"/>
                <a:ea typeface="汉仪君黑-45简" panose="020B0604020202020204" charset="-122"/>
              </a:rPr>
              <a:t>BERTopic</a:t>
            </a:r>
            <a:endParaRPr lang="en-US" altLang="zh-CN" sz="1600" spc="100" dirty="0"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7323" y="1512845"/>
            <a:ext cx="2667804" cy="455295"/>
            <a:chOff x="6824891" y="2569845"/>
            <a:chExt cx="2667804" cy="455295"/>
          </a:xfrm>
        </p:grpSpPr>
        <p:sp>
          <p:nvSpPr>
            <p:cNvPr id="46" name="矩形 45"/>
            <p:cNvSpPr/>
            <p:nvPr/>
          </p:nvSpPr>
          <p:spPr>
            <a:xfrm>
              <a:off x="6935470" y="2569845"/>
              <a:ext cx="2510790" cy="455295"/>
            </a:xfrm>
            <a:prstGeom prst="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9"/>
            <p:cNvSpPr>
              <a:spLocks noChangeArrowheads="1"/>
            </p:cNvSpPr>
            <p:nvPr/>
          </p:nvSpPr>
          <p:spPr bwMode="auto">
            <a:xfrm>
              <a:off x="6824891" y="2660650"/>
              <a:ext cx="26678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2.2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读写共生系统</a:t>
              </a:r>
              <a:endParaRPr lang="zh-CN" altLang="en-US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28888" y="768400"/>
            <a:ext cx="5953859" cy="646331"/>
            <a:chOff x="2928888" y="768400"/>
            <a:chExt cx="5953859" cy="646331"/>
          </a:xfrm>
        </p:grpSpPr>
        <p:sp>
          <p:nvSpPr>
            <p:cNvPr id="14" name="文本框 13"/>
            <p:cNvSpPr txBox="1"/>
            <p:nvPr/>
          </p:nvSpPr>
          <p:spPr>
            <a:xfrm>
              <a:off x="4428490" y="768400"/>
              <a:ext cx="2954655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中文写作模块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2928888" y="105266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478762" y="106409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Drawing 0"/>
          <p:cNvPicPr/>
          <p:nvPr/>
        </p:nvPicPr>
        <p:blipFill>
          <a:blip r:embed="rId2"/>
          <a:stretch>
            <a:fillRect/>
          </a:stretch>
        </p:blipFill>
        <p:spPr>
          <a:xfrm>
            <a:off x="1092779" y="3040600"/>
            <a:ext cx="10192371" cy="11449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86511" y="4063012"/>
            <a:ext cx="9804908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名著匹配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：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基于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文本向量匹配与语义搜索（</a:t>
            </a:r>
            <a:r>
              <a:rPr lang="en-US" altLang="zh-CN" sz="1600" spc="100" dirty="0" err="1">
                <a:latin typeface="汉仪君黑-45简" panose="020B0604020202020204" charset="-122"/>
                <a:ea typeface="汉仪君黑-45简" panose="020B0604020202020204" charset="-122"/>
              </a:rPr>
              <a:t>Faiss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+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Embedding</a:t>
            </a:r>
            <a:r>
              <a:rPr lang="zh-CN" altLang="en-US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）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名著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库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→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向量索引构建（</a:t>
            </a:r>
            <a:r>
              <a:rPr lang="en-US" altLang="zh-CN" sz="1600" spc="100" dirty="0" err="1">
                <a:latin typeface="汉仪君黑-45简" panose="020B0604020202020204" charset="-122"/>
                <a:ea typeface="汉仪君黑-45简" panose="020B0604020202020204" charset="-122"/>
              </a:rPr>
              <a:t>Faiss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）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←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名著嵌入（蓝心大模型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）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作文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文本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→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文本嵌入（蓝心大模型）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→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相似度检索（</a:t>
            </a:r>
            <a:r>
              <a:rPr lang="en-US" altLang="zh-CN" sz="1600" spc="100" dirty="0" err="1">
                <a:latin typeface="汉仪君黑-45简" panose="020B0604020202020204" charset="-122"/>
                <a:ea typeface="汉仪君黑-45简" panose="020B0604020202020204" charset="-122"/>
              </a:rPr>
              <a:t>Faiss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）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→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名著推荐</a:t>
            </a:r>
            <a:endParaRPr lang="en-US" altLang="zh-CN" sz="1600" spc="100" dirty="0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5701396" y="2237959"/>
            <a:ext cx="4958715" cy="3247489"/>
            <a:chOff x="5758180" y="2569845"/>
            <a:chExt cx="4958715" cy="3247489"/>
          </a:xfrm>
        </p:grpSpPr>
        <p:sp>
          <p:nvSpPr>
            <p:cNvPr id="45" name="文本框 44"/>
            <p:cNvSpPr txBox="1"/>
            <p:nvPr/>
          </p:nvSpPr>
          <p:spPr>
            <a:xfrm>
              <a:off x="5758180" y="3509010"/>
              <a:ext cx="495871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fontAlgn="auto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文本分析</a:t>
              </a:r>
              <a:r>
                <a:rPr lang="en-US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 + </a:t>
              </a:r>
              <a:r>
                <a:rPr lang="zh-CN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层级润色流程</a:t>
              </a:r>
              <a:r>
                <a:rPr lang="zh-CN" altLang="zh-CN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：</a:t>
              </a:r>
              <a:endPara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    Grammar </a:t>
              </a:r>
              <a:r>
                <a:rPr lang="en-US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correction</a:t>
              </a:r>
              <a:r>
                <a:rPr lang="zh-CN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（文本</a:t>
              </a:r>
              <a:r>
                <a:rPr lang="zh-CN" altLang="zh-CN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纠错</a:t>
              </a:r>
              <a:r>
                <a:rPr lang="zh-CN" altLang="en-US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）</a:t>
              </a:r>
              <a:endPara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    Expression </a:t>
              </a:r>
              <a:r>
                <a:rPr lang="en-US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enhancement</a:t>
              </a:r>
              <a:r>
                <a:rPr lang="zh-CN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（表达</a:t>
              </a:r>
              <a:r>
                <a:rPr lang="zh-CN" altLang="zh-CN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升级</a:t>
              </a:r>
              <a:r>
                <a:rPr lang="zh-CN" altLang="en-US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）</a:t>
              </a:r>
              <a:endPara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    </a:t>
              </a:r>
              <a:r>
                <a:rPr lang="en-US" altLang="zh-CN" sz="1600" spc="100" dirty="0" err="1" smtClean="0">
                  <a:latin typeface="汉仪君黑-45简" panose="020B0604020202020204" charset="-122"/>
                  <a:ea typeface="汉仪君黑-45简" panose="020B0604020202020204" charset="-122"/>
                </a:rPr>
                <a:t>Styic</a:t>
              </a:r>
              <a:r>
                <a:rPr lang="en-US" altLang="zh-CN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 </a:t>
              </a:r>
              <a:r>
                <a:rPr lang="en-US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tuning</a:t>
              </a:r>
              <a:r>
                <a:rPr lang="zh-CN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（语气</a:t>
              </a:r>
              <a:r>
                <a:rPr lang="en-US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/</a:t>
              </a:r>
              <a:r>
                <a:rPr lang="zh-CN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修辞调整</a:t>
              </a:r>
              <a:r>
                <a:rPr lang="zh-CN" altLang="zh-CN" sz="1600" spc="100" dirty="0" smtClean="0">
                  <a:latin typeface="汉仪君黑-45简" panose="020B0604020202020204" charset="-122"/>
                  <a:ea typeface="汉仪君黑-45简" panose="020B0604020202020204" charset="-122"/>
                </a:rPr>
                <a:t>）</a:t>
              </a:r>
              <a:endPara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多轮文本优化采用</a:t>
              </a:r>
              <a:r>
                <a:rPr lang="en-US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 LLM </a:t>
              </a:r>
              <a:r>
                <a:rPr lang="zh-CN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函数链（</a:t>
              </a:r>
              <a:r>
                <a:rPr lang="en-US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Function Calling</a:t>
              </a:r>
              <a:r>
                <a:rPr lang="zh-CN" altLang="zh-CN" sz="1600" spc="100" dirty="0">
                  <a:latin typeface="汉仪君黑-45简" panose="020B0604020202020204" charset="-122"/>
                  <a:ea typeface="汉仪君黑-45简" panose="020B0604020202020204" charset="-122"/>
                </a:rPr>
                <a:t>）设计</a:t>
              </a:r>
              <a:endParaRPr lang="en-US" altLang="zh-CN" sz="1600" spc="100" dirty="0">
                <a:latin typeface="汉仪君黑-45简" panose="020B0604020202020204" charset="-122"/>
                <a:ea typeface="汉仪君黑-45简" panose="020B0604020202020204" charset="-122"/>
                <a:sym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35470" y="2569845"/>
              <a:ext cx="2510790" cy="455295"/>
            </a:xfrm>
            <a:prstGeom prst="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9"/>
            <p:cNvSpPr>
              <a:spLocks noChangeArrowheads="1"/>
            </p:cNvSpPr>
            <p:nvPr/>
          </p:nvSpPr>
          <p:spPr bwMode="auto">
            <a:xfrm>
              <a:off x="6824891" y="2660650"/>
              <a:ext cx="26678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2.3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动态润色系统</a:t>
              </a:r>
              <a:endParaRPr lang="zh-CN" altLang="en-US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28888" y="768400"/>
            <a:ext cx="5953859" cy="646331"/>
            <a:chOff x="2928888" y="768400"/>
            <a:chExt cx="5953859" cy="646331"/>
          </a:xfrm>
        </p:grpSpPr>
        <p:sp>
          <p:nvSpPr>
            <p:cNvPr id="13" name="文本框 12"/>
            <p:cNvSpPr txBox="1"/>
            <p:nvPr/>
          </p:nvSpPr>
          <p:spPr>
            <a:xfrm>
              <a:off x="4428490" y="768400"/>
              <a:ext cx="2954655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中文写作模块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928888" y="105266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78762" y="106409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2516505"/>
            <a:ext cx="3766820" cy="26466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47495" y="2000250"/>
            <a:ext cx="4116070" cy="1433195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47495" y="3990340"/>
            <a:ext cx="4116070" cy="1433195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77990" y="2000250"/>
            <a:ext cx="4116070" cy="1433195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203960" y="1826260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03960" y="3795395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12230" y="1806575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50315" y="189611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62395" y="188595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50315" y="387604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03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67830" y="3990340"/>
            <a:ext cx="4116070" cy="1433195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402070" y="3796665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452235" y="387604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04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870710" y="2117090"/>
            <a:ext cx="374332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支持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CEFR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等级对照的作文评分体系，生成可视化评分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图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70710" y="4107815"/>
            <a:ext cx="374332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错误标注采用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Token-level Diff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对比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+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高阶词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替换</a:t>
            </a:r>
            <a:r>
              <a:rPr lang="zh-CN" altLang="en-US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建议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07250" y="2117725"/>
            <a:ext cx="374332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使用大语言模型进行智能批注与给出提升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建</a:t>
            </a:r>
            <a:r>
              <a:rPr lang="zh-CN" altLang="en-US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议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07250" y="4108450"/>
            <a:ext cx="37433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用户可一键导出评分报告为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PDF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23" name="组合 22"/>
          <p:cNvGrpSpPr/>
          <p:nvPr/>
        </p:nvGrpSpPr>
        <p:grpSpPr>
          <a:xfrm>
            <a:off x="2928888" y="768400"/>
            <a:ext cx="5953859" cy="646331"/>
            <a:chOff x="2928888" y="768400"/>
            <a:chExt cx="5953859" cy="646331"/>
          </a:xfrm>
        </p:grpSpPr>
        <p:sp>
          <p:nvSpPr>
            <p:cNvPr id="24" name="文本框 23"/>
            <p:cNvSpPr txBox="1"/>
            <p:nvPr/>
          </p:nvSpPr>
          <p:spPr>
            <a:xfrm>
              <a:off x="4428490" y="768400"/>
              <a:ext cx="2954655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英文写作模块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2928888" y="105266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7478762" y="106409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361440" y="3184525"/>
            <a:ext cx="3622040" cy="2319655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007225" y="3184525"/>
            <a:ext cx="4230751" cy="2319655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335780" y="1901825"/>
            <a:ext cx="3524250" cy="3872865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64" name="文本框 63"/>
          <p:cNvSpPr txBox="1"/>
          <p:nvPr/>
        </p:nvSpPr>
        <p:spPr>
          <a:xfrm>
            <a:off x="8110220" y="3395345"/>
            <a:ext cx="312775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高效搜索与个性化推荐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：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spc="100" dirty="0" err="1">
                <a:latin typeface="汉仪君黑-45简" panose="020B0604020202020204" charset="-122"/>
                <a:ea typeface="汉仪君黑-45简" panose="020B0604020202020204" charset="-122"/>
              </a:rPr>
              <a:t>Elasticsearch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全文检索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引擎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用户行为建模推荐算法，通过协同过滤和 深度学习算法融合</a:t>
            </a:r>
            <a:endParaRPr lang="en-US" altLang="zh-CN" sz="1600" spc="100" dirty="0"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94485" y="3395345"/>
            <a:ext cx="267462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AI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关键词匹配素材卡片，使用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BERT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Embedding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416810" y="2480945"/>
            <a:ext cx="914400" cy="91440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872220" y="2480945"/>
            <a:ext cx="914400" cy="91440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921750" y="2596515"/>
            <a:ext cx="7848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96820" y="2596515"/>
            <a:ext cx="7848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4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102" name="图片 101" descr="C:/Users/galax/WeChat Files/wxid_hkeg0877msoh12/FileStorage/Temp/1746876984374.png1746876984374"/>
          <p:cNvPicPr/>
          <p:nvPr>
            <p:custDataLst>
              <p:tags r:id="rId2"/>
            </p:custDataLst>
          </p:nvPr>
        </p:nvPicPr>
        <p:blipFill>
          <a:blip r:embed="rId3">
            <a:lum bright="6000" contrast="12000"/>
          </a:blip>
          <a:srcRect t="4436" b="4436"/>
          <a:stretch>
            <a:fillRect/>
          </a:stretch>
        </p:blipFill>
        <p:spPr>
          <a:xfrm>
            <a:off x="4527550" y="2040890"/>
            <a:ext cx="3148965" cy="3595370"/>
          </a:xfrm>
          <a:prstGeom prst="roundRect">
            <a:avLst/>
          </a:prstGeom>
          <a:noFill/>
          <a:ln w="9525">
            <a:noFill/>
          </a:ln>
        </p:spPr>
      </p:pic>
      <p:grpSp>
        <p:nvGrpSpPr>
          <p:cNvPr id="17" name="组合 16"/>
          <p:cNvGrpSpPr/>
          <p:nvPr/>
        </p:nvGrpSpPr>
        <p:grpSpPr>
          <a:xfrm>
            <a:off x="2928888" y="768400"/>
            <a:ext cx="5953859" cy="646331"/>
            <a:chOff x="2928888" y="768400"/>
            <a:chExt cx="5953859" cy="646331"/>
          </a:xfrm>
        </p:grpSpPr>
        <p:sp>
          <p:nvSpPr>
            <p:cNvPr id="18" name="文本框 17"/>
            <p:cNvSpPr txBox="1"/>
            <p:nvPr/>
          </p:nvSpPr>
          <p:spPr>
            <a:xfrm>
              <a:off x="4428490" y="768400"/>
              <a:ext cx="2954655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素材积累系统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2928888" y="105266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478762" y="106409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45" name="文本框 44"/>
          <p:cNvSpPr txBox="1"/>
          <p:nvPr/>
        </p:nvSpPr>
        <p:spPr>
          <a:xfrm>
            <a:off x="1286511" y="1936242"/>
            <a:ext cx="9804908" cy="3462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接入图像生成大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模型：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蓝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心大模型中的绘图模型妙笔生画，同时结合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Stable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Diffusion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多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参数控制接口（风格、色彩、比例）：前端构建动态表单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组件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spc="100" dirty="0" smtClean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图像二次创作：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图片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上传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→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图片编码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→ Prompt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再生成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图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生图接口调用（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img2img </a:t>
            </a: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pipeline</a:t>
            </a:r>
            <a:r>
              <a:rPr lang="zh-CN" altLang="en-US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）</a:t>
            </a:r>
            <a:endParaRPr lang="en-US" altLang="zh-CN" sz="1600" spc="100" dirty="0"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spc="100" dirty="0" smtClean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灵感社交功能：</a:t>
            </a:r>
            <a:endParaRPr lang="en-US" altLang="zh-CN" sz="1600" spc="100" dirty="0" smtClean="0"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作品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库展示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+ 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评论功能，基于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 REST 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API</a:t>
            </a:r>
            <a:endParaRPr lang="en-US" altLang="zh-CN" sz="1600" spc="100" dirty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    </a:t>
            </a:r>
            <a:r>
              <a:rPr lang="zh-CN" altLang="zh-CN" sz="1600" spc="100" dirty="0" smtClean="0">
                <a:latin typeface="汉仪君黑-45简" panose="020B0604020202020204" charset="-122"/>
                <a:ea typeface="汉仪君黑-45简" panose="020B0604020202020204" charset="-122"/>
              </a:rPr>
              <a:t>用户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“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提示词收藏夹</a:t>
            </a:r>
            <a:r>
              <a:rPr lang="en-US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”</a:t>
            </a:r>
            <a:r>
              <a:rPr lang="zh-CN" altLang="zh-CN" sz="1600" spc="100" dirty="0">
                <a:latin typeface="汉仪君黑-45简" panose="020B0604020202020204" charset="-122"/>
                <a:ea typeface="汉仪君黑-45简" panose="020B0604020202020204" charset="-122"/>
              </a:rPr>
              <a:t>作为内容再创入口</a:t>
            </a:r>
            <a:endParaRPr lang="en-US" altLang="zh-CN" sz="1600" spc="100" dirty="0"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383086" y="731569"/>
            <a:ext cx="7806124" cy="646331"/>
            <a:chOff x="2383086" y="731569"/>
            <a:chExt cx="7806124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3819143" y="731569"/>
              <a:ext cx="5219699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蓝心绘梦模块（</a:t>
              </a:r>
              <a:r>
                <a:rPr lang="en-US" altLang="zh-CN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AI</a:t>
              </a:r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绘图）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383086" y="1065739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785225" y="1065739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8232" r="239" b="9362"/>
          <a:stretch>
            <a:fillRect/>
          </a:stretch>
        </p:blipFill>
        <p:spPr>
          <a:xfrm>
            <a:off x="7177405" y="3176270"/>
            <a:ext cx="3487420" cy="28803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855414" y="2621474"/>
            <a:ext cx="2474073" cy="1425823"/>
            <a:chOff x="5625409" y="764163"/>
            <a:chExt cx="2474073" cy="1425823"/>
          </a:xfrm>
        </p:grpSpPr>
        <p:sp>
          <p:nvSpPr>
            <p:cNvPr id="46" name="文本框 45"/>
            <p:cNvSpPr txBox="1"/>
            <p:nvPr/>
          </p:nvSpPr>
          <p:spPr>
            <a:xfrm>
              <a:off x="5814029" y="764163"/>
              <a:ext cx="1913952" cy="9220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algn="dist"/>
              <a:r>
                <a:rPr lang="zh-CN" altLang="en-US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目录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625409" y="1605211"/>
              <a:ext cx="24740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dist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CONTENTS</a:t>
              </a:r>
              <a:endPara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sp>
        <p:nvSpPr>
          <p:cNvPr id="51" name="文本框 50"/>
          <p:cNvSpPr txBox="1"/>
          <p:nvPr>
            <p:custDataLst>
              <p:tags r:id="rId1"/>
            </p:custDataLst>
          </p:nvPr>
        </p:nvSpPr>
        <p:spPr>
          <a:xfrm>
            <a:off x="6734175" y="1073150"/>
            <a:ext cx="18084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成员介绍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>
            <p:custDataLst>
              <p:tags r:id="rId2"/>
            </p:custDataLst>
          </p:nvPr>
        </p:nvSpPr>
        <p:spPr>
          <a:xfrm>
            <a:off x="5613965" y="1073169"/>
            <a:ext cx="66675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r>
              <a:rPr lang="en-US" altLang="zh-CN" sz="32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32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3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0705465" y="1328420"/>
            <a:ext cx="2100580" cy="5736590"/>
            <a:chOff x="16859" y="2092"/>
            <a:chExt cx="3308" cy="9034"/>
          </a:xfrm>
        </p:grpSpPr>
        <p:pic>
          <p:nvPicPr>
            <p:cNvPr id="27" name="图片 26" descr="未标题-1"/>
            <p:cNvPicPr>
              <a:picLocks noChangeAspect="1"/>
            </p:cNvPicPr>
            <p:nvPr/>
          </p:nvPicPr>
          <p:blipFill>
            <a:blip r:embed="rId3"/>
            <a:srcRect l="12144" t="50065" r="19126" b="28806"/>
            <a:stretch>
              <a:fillRect/>
            </a:stretch>
          </p:blipFill>
          <p:spPr>
            <a:xfrm rot="16200000">
              <a:off x="13996" y="4955"/>
              <a:ext cx="9035" cy="330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52" h="2282">
                  <a:moveTo>
                    <a:pt x="5552" y="0"/>
                  </a:moveTo>
                  <a:lnTo>
                    <a:pt x="5552" y="2282"/>
                  </a:lnTo>
                  <a:lnTo>
                    <a:pt x="0" y="2282"/>
                  </a:lnTo>
                  <a:lnTo>
                    <a:pt x="0" y="0"/>
                  </a:lnTo>
                  <a:lnTo>
                    <a:pt x="5552" y="0"/>
                  </a:lnTo>
                  <a:close/>
                </a:path>
              </a:pathLst>
            </a:custGeom>
          </p:spPr>
        </p:pic>
        <p:pic>
          <p:nvPicPr>
            <p:cNvPr id="3" name="图片 2" descr="未标题-1"/>
            <p:cNvPicPr>
              <a:picLocks noChangeAspect="1"/>
            </p:cNvPicPr>
            <p:nvPr/>
          </p:nvPicPr>
          <p:blipFill>
            <a:blip r:embed="rId3"/>
            <a:srcRect t="78324" r="29587"/>
            <a:stretch>
              <a:fillRect/>
            </a:stretch>
          </p:blipFill>
          <p:spPr>
            <a:xfrm rot="16200000">
              <a:off x="15186" y="6786"/>
              <a:ext cx="5688" cy="23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8" h="2341">
                  <a:moveTo>
                    <a:pt x="5688" y="1402"/>
                  </a:moveTo>
                  <a:lnTo>
                    <a:pt x="5688" y="2341"/>
                  </a:lnTo>
                  <a:lnTo>
                    <a:pt x="0" y="2341"/>
                  </a:lnTo>
                  <a:lnTo>
                    <a:pt x="0" y="0"/>
                  </a:lnTo>
                  <a:lnTo>
                    <a:pt x="2679" y="0"/>
                  </a:lnTo>
                  <a:lnTo>
                    <a:pt x="2679" y="1402"/>
                  </a:lnTo>
                  <a:lnTo>
                    <a:pt x="5688" y="1402"/>
                  </a:lnTo>
                  <a:close/>
                </a:path>
              </a:pathLst>
            </a:custGeom>
          </p:spPr>
        </p:pic>
      </p:grpSp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3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-168275" y="-594360"/>
            <a:ext cx="3681095" cy="4480560"/>
            <a:chOff x="-265" y="-936"/>
            <a:chExt cx="5797" cy="7056"/>
          </a:xfrm>
        </p:grpSpPr>
        <p:pic>
          <p:nvPicPr>
            <p:cNvPr id="8" name="图片 7" descr="未标题-1"/>
            <p:cNvPicPr>
              <a:picLocks noChangeAspect="1"/>
            </p:cNvPicPr>
            <p:nvPr/>
          </p:nvPicPr>
          <p:blipFill>
            <a:blip r:embed="rId3"/>
            <a:srcRect l="44924" t="16241" r="15746" b="72435"/>
            <a:stretch>
              <a:fillRect/>
            </a:stretch>
          </p:blipFill>
          <p:spPr>
            <a:xfrm rot="16200000">
              <a:off x="-1847" y="1091"/>
              <a:ext cx="6611" cy="34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32" name="图片 31" descr="未标题-1"/>
            <p:cNvPicPr>
              <a:picLocks noChangeAspect="1"/>
            </p:cNvPicPr>
            <p:nvPr/>
          </p:nvPicPr>
          <p:blipFill>
            <a:blip r:embed="rId3"/>
            <a:srcRect l="58505" t="31630" r="2166" b="57046"/>
            <a:stretch>
              <a:fillRect/>
            </a:stretch>
          </p:blipFill>
          <p:spPr>
            <a:xfrm rot="16200000">
              <a:off x="-2034" y="952"/>
              <a:ext cx="6137" cy="23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6" name="图片 5" descr="未标题-1"/>
            <p:cNvPicPr>
              <a:picLocks noChangeAspect="1"/>
            </p:cNvPicPr>
            <p:nvPr/>
          </p:nvPicPr>
          <p:blipFill>
            <a:blip r:embed="rId3"/>
            <a:srcRect l="70413" b="73472"/>
            <a:stretch>
              <a:fillRect/>
            </a:stretch>
          </p:blipFill>
          <p:spPr>
            <a:xfrm rot="16200000">
              <a:off x="458" y="-458"/>
              <a:ext cx="4616" cy="553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65">
                  <a:moveTo>
                    <a:pt x="2390" y="2865"/>
                  </a:moveTo>
                  <a:lnTo>
                    <a:pt x="1118" y="2865"/>
                  </a:lnTo>
                  <a:lnTo>
                    <a:pt x="1118" y="1754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2390" y="0"/>
                  </a:lnTo>
                  <a:lnTo>
                    <a:pt x="2390" y="2865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5588635" y="1039495"/>
            <a:ext cx="692150" cy="617220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6734175" y="1987550"/>
            <a:ext cx="18084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创意阐述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5613965" y="1987569"/>
            <a:ext cx="66675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r>
              <a:rPr lang="en-US" altLang="zh-CN" sz="32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32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5588635" y="1953895"/>
            <a:ext cx="692150" cy="617220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6734175" y="2901950"/>
            <a:ext cx="18084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技术方案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5613965" y="2901969"/>
            <a:ext cx="66675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r>
              <a:rPr lang="en-US" altLang="zh-CN" sz="32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03</a:t>
            </a:r>
            <a:endParaRPr lang="en-US" altLang="zh-CN" sz="32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5588635" y="2868295"/>
            <a:ext cx="692150" cy="617220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734175" y="3816350"/>
            <a:ext cx="18084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市场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分析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5613965" y="3816369"/>
            <a:ext cx="66675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r>
              <a:rPr lang="en-US" altLang="zh-CN" sz="32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04</a:t>
            </a:r>
            <a:endParaRPr lang="en-US" altLang="zh-CN" sz="32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>
            <p:custDataLst>
              <p:tags r:id="rId13"/>
            </p:custDataLst>
          </p:nvPr>
        </p:nvSpPr>
        <p:spPr>
          <a:xfrm>
            <a:off x="5588635" y="3782695"/>
            <a:ext cx="692150" cy="617220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6734175" y="4730750"/>
            <a:ext cx="18084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产品展示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15"/>
            </p:custDataLst>
          </p:nvPr>
        </p:nvSpPr>
        <p:spPr>
          <a:xfrm>
            <a:off x="5613965" y="4730769"/>
            <a:ext cx="66675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r>
              <a:rPr lang="en-US" altLang="zh-CN" sz="32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05</a:t>
            </a:r>
            <a:endParaRPr lang="en-US" altLang="zh-CN" sz="32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5588635" y="4697095"/>
            <a:ext cx="692150" cy="617220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137323" y="1649266"/>
            <a:ext cx="2667804" cy="455295"/>
            <a:chOff x="6824891" y="2569845"/>
            <a:chExt cx="2667804" cy="455295"/>
          </a:xfrm>
        </p:grpSpPr>
        <p:sp>
          <p:nvSpPr>
            <p:cNvPr id="46" name="矩形 45"/>
            <p:cNvSpPr/>
            <p:nvPr/>
          </p:nvSpPr>
          <p:spPr>
            <a:xfrm>
              <a:off x="6935470" y="2569845"/>
              <a:ext cx="2510790" cy="455295"/>
            </a:xfrm>
            <a:prstGeom prst="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9"/>
            <p:cNvSpPr>
              <a:spLocks noChangeArrowheads="1"/>
            </p:cNvSpPr>
            <p:nvPr/>
          </p:nvSpPr>
          <p:spPr bwMode="auto">
            <a:xfrm>
              <a:off x="6824891" y="2660650"/>
              <a:ext cx="26678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6.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1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阶段化实现方案</a:t>
              </a:r>
              <a:endParaRPr lang="zh-CN" altLang="en-US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09343" y="2423487"/>
            <a:ext cx="147576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928888" y="768400"/>
            <a:ext cx="5953859" cy="646331"/>
            <a:chOff x="2928888" y="768400"/>
            <a:chExt cx="5953859" cy="646331"/>
          </a:xfrm>
        </p:grpSpPr>
        <p:sp>
          <p:nvSpPr>
            <p:cNvPr id="18" name="文本框 17"/>
            <p:cNvSpPr txBox="1"/>
            <p:nvPr/>
          </p:nvSpPr>
          <p:spPr>
            <a:xfrm>
              <a:off x="4428490" y="768400"/>
              <a:ext cx="2954655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技术实现过程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2928888" y="105266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478762" y="106409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5" y="2788920"/>
            <a:ext cx="10823575" cy="2014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629618" y="1807528"/>
            <a:ext cx="459849" cy="2460394"/>
            <a:chOff x="6824891" y="2628134"/>
            <a:chExt cx="2667804" cy="397006"/>
          </a:xfrm>
        </p:grpSpPr>
        <p:sp>
          <p:nvSpPr>
            <p:cNvPr id="46" name="矩形 45"/>
            <p:cNvSpPr/>
            <p:nvPr/>
          </p:nvSpPr>
          <p:spPr>
            <a:xfrm>
              <a:off x="6935467" y="2628134"/>
              <a:ext cx="2510793" cy="397006"/>
            </a:xfrm>
            <a:prstGeom prst="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9"/>
            <p:cNvSpPr>
              <a:spLocks noChangeArrowheads="1"/>
            </p:cNvSpPr>
            <p:nvPr/>
          </p:nvSpPr>
          <p:spPr bwMode="auto">
            <a:xfrm>
              <a:off x="6824891" y="2660650"/>
              <a:ext cx="26678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6.2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整体实现架构</a:t>
              </a:r>
              <a:endParaRPr lang="zh-CN" altLang="en-US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09343" y="2423487"/>
            <a:ext cx="147576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919461" y="175392"/>
            <a:ext cx="5953859" cy="646331"/>
            <a:chOff x="2928888" y="768400"/>
            <a:chExt cx="5953859" cy="646331"/>
          </a:xfrm>
        </p:grpSpPr>
        <p:sp>
          <p:nvSpPr>
            <p:cNvPr id="18" name="文本框 17"/>
            <p:cNvSpPr txBox="1"/>
            <p:nvPr/>
          </p:nvSpPr>
          <p:spPr>
            <a:xfrm>
              <a:off x="4428490" y="768400"/>
              <a:ext cx="2954655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技术实现过程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2928888" y="105266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478762" y="106409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Drawing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54695" y="821723"/>
            <a:ext cx="5328138" cy="58807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137323" y="1649266"/>
            <a:ext cx="2667804" cy="455295"/>
            <a:chOff x="6824891" y="2569845"/>
            <a:chExt cx="2667804" cy="455295"/>
          </a:xfrm>
        </p:grpSpPr>
        <p:sp>
          <p:nvSpPr>
            <p:cNvPr id="46" name="矩形 45"/>
            <p:cNvSpPr/>
            <p:nvPr/>
          </p:nvSpPr>
          <p:spPr>
            <a:xfrm>
              <a:off x="6935470" y="2569845"/>
              <a:ext cx="2510790" cy="455295"/>
            </a:xfrm>
            <a:prstGeom prst="rect">
              <a:avLst/>
            </a:prstGeom>
            <a:solidFill>
              <a:srgbClr val="4C7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9"/>
            <p:cNvSpPr>
              <a:spLocks noChangeArrowheads="1"/>
            </p:cNvSpPr>
            <p:nvPr/>
          </p:nvSpPr>
          <p:spPr bwMode="auto">
            <a:xfrm>
              <a:off x="6824891" y="2660650"/>
              <a:ext cx="26678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6.3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关键技术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实现</a:t>
              </a:r>
              <a:endParaRPr lang="zh-CN" altLang="en-US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09343" y="2423487"/>
            <a:ext cx="147576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928888" y="768400"/>
            <a:ext cx="5953859" cy="646331"/>
            <a:chOff x="2928888" y="768400"/>
            <a:chExt cx="5953859" cy="646331"/>
          </a:xfrm>
        </p:grpSpPr>
        <p:sp>
          <p:nvSpPr>
            <p:cNvPr id="18" name="文本框 17"/>
            <p:cNvSpPr txBox="1"/>
            <p:nvPr/>
          </p:nvSpPr>
          <p:spPr>
            <a:xfrm>
              <a:off x="4428490" y="768400"/>
              <a:ext cx="2954655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技术实现过程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2928888" y="105266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478762" y="1064091"/>
              <a:ext cx="1403985" cy="11430"/>
            </a:xfrm>
            <a:prstGeom prst="line">
              <a:avLst/>
            </a:prstGeom>
            <a:ln w="15875">
              <a:solidFill>
                <a:srgbClr val="4C7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290239" y="2480200"/>
          <a:ext cx="8079245" cy="3766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2329"/>
                <a:gridCol w="1972329"/>
                <a:gridCol w="4134587"/>
              </a:tblGrid>
              <a:tr h="58203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模块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技术方案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教育场景适配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</a:tr>
              <a:tr h="1061581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>
                          <a:effectLst/>
                        </a:rPr>
                        <a:t>即时批改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BlueLM</a:t>
                      </a:r>
                      <a:r>
                        <a:rPr lang="zh-CN" sz="2000" kern="100" dirty="0">
                          <a:effectLst/>
                        </a:rPr>
                        <a:t>分层</a:t>
                      </a:r>
                      <a:r>
                        <a:rPr lang="en-US" sz="2000" kern="100" dirty="0">
                          <a:effectLst/>
                        </a:rPr>
                        <a:t>Prompt</a:t>
                      </a:r>
                      <a:r>
                        <a:rPr lang="zh-CN" sz="2000" kern="100" dirty="0">
                          <a:effectLst/>
                        </a:rPr>
                        <a:t>工程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区分语法纠错</a:t>
                      </a:r>
                      <a:r>
                        <a:rPr lang="en-US" sz="2000" kern="100" dirty="0">
                          <a:effectLst/>
                        </a:rPr>
                        <a:t>/</a:t>
                      </a:r>
                      <a:r>
                        <a:rPr lang="zh-CN" sz="2000" kern="100" dirty="0">
                          <a:effectLst/>
                        </a:rPr>
                        <a:t>逻辑诊断</a:t>
                      </a:r>
                      <a:r>
                        <a:rPr lang="en-US" sz="2000" kern="100" dirty="0">
                          <a:effectLst/>
                        </a:rPr>
                        <a:t>/</a:t>
                      </a:r>
                      <a:r>
                        <a:rPr lang="zh-CN" sz="2000" kern="100" dirty="0">
                          <a:effectLst/>
                        </a:rPr>
                        <a:t>文学鉴赏三层反馈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</a:tr>
              <a:tr h="1061581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>
                          <a:effectLst/>
                        </a:rPr>
                        <a:t>名著关联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文本向量化</a:t>
                      </a:r>
                      <a:r>
                        <a:rPr lang="en-US" sz="2000" kern="100" dirty="0">
                          <a:effectLst/>
                        </a:rPr>
                        <a:t>+RAG</a:t>
                      </a:r>
                      <a:r>
                        <a:rPr lang="zh-CN" sz="2000" kern="100" dirty="0">
                          <a:effectLst/>
                        </a:rPr>
                        <a:t>检索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支持离线环境名著片段匹配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</a:tr>
              <a:tr h="1061581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>
                          <a:effectLst/>
                        </a:rPr>
                        <a:t>修改溯源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Git</a:t>
                      </a:r>
                      <a:r>
                        <a:rPr lang="zh-CN" sz="2000" kern="100">
                          <a:effectLst/>
                        </a:rPr>
                        <a:t>式版本管理系统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可视化展示写作思维进化路径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19050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426210" y="3099435"/>
            <a:ext cx="9277350" cy="1014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60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市场分析</a:t>
            </a:r>
            <a:endParaRPr lang="zh-CN" altLang="en-US" sz="60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5283200" y="1400175"/>
            <a:ext cx="1610995" cy="1437640"/>
          </a:xfrm>
          <a:prstGeom prst="diamond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05095" y="1668780"/>
            <a:ext cx="17824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04</a:t>
            </a:r>
            <a:endParaRPr lang="en-US" altLang="zh-CN" sz="60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10705465" y="1328420"/>
            <a:ext cx="2100580" cy="5736590"/>
            <a:chOff x="16859" y="2092"/>
            <a:chExt cx="3308" cy="9034"/>
          </a:xfrm>
        </p:grpSpPr>
        <p:pic>
          <p:nvPicPr>
            <p:cNvPr id="27" name="图片 26" descr="未标题-1"/>
            <p:cNvPicPr>
              <a:picLocks noChangeAspect="1"/>
            </p:cNvPicPr>
            <p:nvPr/>
          </p:nvPicPr>
          <p:blipFill>
            <a:blip r:embed="rId1"/>
            <a:srcRect l="12144" t="50065" r="19126" b="28806"/>
            <a:stretch>
              <a:fillRect/>
            </a:stretch>
          </p:blipFill>
          <p:spPr>
            <a:xfrm rot="16200000">
              <a:off x="13996" y="4955"/>
              <a:ext cx="9035" cy="330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52" h="2282">
                  <a:moveTo>
                    <a:pt x="5552" y="0"/>
                  </a:moveTo>
                  <a:lnTo>
                    <a:pt x="5552" y="2282"/>
                  </a:lnTo>
                  <a:lnTo>
                    <a:pt x="0" y="2282"/>
                  </a:lnTo>
                  <a:lnTo>
                    <a:pt x="0" y="0"/>
                  </a:lnTo>
                  <a:lnTo>
                    <a:pt x="5552" y="0"/>
                  </a:lnTo>
                  <a:close/>
                </a:path>
              </a:pathLst>
            </a:custGeom>
          </p:spPr>
        </p:pic>
        <p:pic>
          <p:nvPicPr>
            <p:cNvPr id="11" name="图片 10" descr="未标题-1"/>
            <p:cNvPicPr>
              <a:picLocks noChangeAspect="1"/>
            </p:cNvPicPr>
            <p:nvPr/>
          </p:nvPicPr>
          <p:blipFill>
            <a:blip r:embed="rId1"/>
            <a:srcRect t="78324" r="29587"/>
            <a:stretch>
              <a:fillRect/>
            </a:stretch>
          </p:blipFill>
          <p:spPr>
            <a:xfrm rot="16200000">
              <a:off x="15186" y="6786"/>
              <a:ext cx="5688" cy="23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8" h="2341">
                  <a:moveTo>
                    <a:pt x="5688" y="1402"/>
                  </a:moveTo>
                  <a:lnTo>
                    <a:pt x="5688" y="2341"/>
                  </a:lnTo>
                  <a:lnTo>
                    <a:pt x="0" y="2341"/>
                  </a:lnTo>
                  <a:lnTo>
                    <a:pt x="0" y="0"/>
                  </a:lnTo>
                  <a:lnTo>
                    <a:pt x="2679" y="0"/>
                  </a:lnTo>
                  <a:lnTo>
                    <a:pt x="2679" y="1402"/>
                  </a:lnTo>
                  <a:lnTo>
                    <a:pt x="5688" y="1402"/>
                  </a:lnTo>
                  <a:close/>
                </a:path>
              </a:pathLst>
            </a:custGeom>
          </p:spPr>
        </p:pic>
      </p:grpSp>
      <p:pic>
        <p:nvPicPr>
          <p:cNvPr id="13" name="图片 12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21" name="组合 20"/>
          <p:cNvGrpSpPr/>
          <p:nvPr/>
        </p:nvGrpSpPr>
        <p:grpSpPr>
          <a:xfrm>
            <a:off x="-168275" y="-593725"/>
            <a:ext cx="3661410" cy="4479290"/>
            <a:chOff x="-265" y="-935"/>
            <a:chExt cx="5766" cy="7054"/>
          </a:xfrm>
        </p:grpSpPr>
        <p:pic>
          <p:nvPicPr>
            <p:cNvPr id="23" name="图片 22" descr="未标题-1"/>
            <p:cNvPicPr>
              <a:picLocks noChangeAspect="1"/>
            </p:cNvPicPr>
            <p:nvPr/>
          </p:nvPicPr>
          <p:blipFill>
            <a:blip r:embed="rId1"/>
            <a:srcRect l="44924" t="16241" r="15746" b="72435"/>
            <a:stretch>
              <a:fillRect/>
            </a:stretch>
          </p:blipFill>
          <p:spPr>
            <a:xfrm rot="16200000">
              <a:off x="-1847" y="1091"/>
              <a:ext cx="6611" cy="34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32" name="图片 31" descr="未标题-1"/>
            <p:cNvPicPr>
              <a:picLocks noChangeAspect="1"/>
            </p:cNvPicPr>
            <p:nvPr/>
          </p:nvPicPr>
          <p:blipFill>
            <a:blip r:embed="rId1"/>
            <a:srcRect l="58505" t="31630" r="2166" b="57046"/>
            <a:stretch>
              <a:fillRect/>
            </a:stretch>
          </p:blipFill>
          <p:spPr>
            <a:xfrm rot="16200000">
              <a:off x="-2034" y="952"/>
              <a:ext cx="6137" cy="23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25" name="图片 24" descr="未标题-1"/>
            <p:cNvPicPr>
              <a:picLocks noChangeAspect="1"/>
            </p:cNvPicPr>
            <p:nvPr/>
          </p:nvPicPr>
          <p:blipFill>
            <a:blip r:embed="rId1"/>
            <a:srcRect l="70413" b="73472"/>
            <a:stretch>
              <a:fillRect/>
            </a:stretch>
          </p:blipFill>
          <p:spPr>
            <a:xfrm rot="16200000">
              <a:off x="427" y="-459"/>
              <a:ext cx="4616" cy="553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65">
                  <a:moveTo>
                    <a:pt x="2390" y="2865"/>
                  </a:moveTo>
                  <a:lnTo>
                    <a:pt x="1118" y="2865"/>
                  </a:lnTo>
                  <a:lnTo>
                    <a:pt x="1118" y="1754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2390" y="0"/>
                  </a:lnTo>
                  <a:lnTo>
                    <a:pt x="2390" y="2865"/>
                  </a:lnTo>
                  <a:close/>
                </a:path>
              </a:pathLst>
            </a:custGeom>
          </p:spPr>
        </p:pic>
      </p:grpSp>
      <p:sp>
        <p:nvSpPr>
          <p:cNvPr id="68" name="矩形 67"/>
          <p:cNvSpPr/>
          <p:nvPr/>
        </p:nvSpPr>
        <p:spPr>
          <a:xfrm>
            <a:off x="2203450" y="4213860"/>
            <a:ext cx="7736205" cy="37592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lnSpc>
                <a:spcPts val="2220"/>
              </a:lnSpc>
            </a:pPr>
            <a:endParaRPr lang="zh-CN" altLang="en-US" sz="1600" dirty="0">
              <a:solidFill>
                <a:srgbClr val="1F2837"/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708571" y="2952115"/>
            <a:ext cx="2667804" cy="1503045"/>
            <a:chOff x="523266" y="3382373"/>
            <a:chExt cx="2377170" cy="1503329"/>
          </a:xfrm>
        </p:grpSpPr>
        <p:sp>
          <p:nvSpPr>
            <p:cNvPr id="27" name="文本框 19"/>
            <p:cNvSpPr>
              <a:spLocks noChangeArrowheads="1"/>
            </p:cNvSpPr>
            <p:nvPr/>
          </p:nvSpPr>
          <p:spPr bwMode="auto">
            <a:xfrm>
              <a:off x="523266" y="3382373"/>
              <a:ext cx="2377170" cy="307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目标用户</a:t>
              </a:r>
              <a:r>
                <a:rPr lang="zh-CN" altLang="en-US" sz="2000" dirty="0">
                  <a:solidFill>
                    <a:schemeClr val="tx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画像</a:t>
              </a:r>
              <a:endPara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83473" y="4425240"/>
              <a:ext cx="2212931" cy="460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defRPr sz="1100" spc="100">
                  <a:solidFill>
                    <a:schemeClr val="tx2"/>
                  </a:solidFill>
                  <a:ea typeface="苹方 常规" panose="020B0300000000000000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endParaRPr lang="zh-CN" altLang="en-US" sz="16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sp>
        <p:nvSpPr>
          <p:cNvPr id="70" name="文本框 19"/>
          <p:cNvSpPr>
            <a:spLocks noChangeArrowheads="1"/>
          </p:cNvSpPr>
          <p:nvPr/>
        </p:nvSpPr>
        <p:spPr bwMode="auto">
          <a:xfrm>
            <a:off x="3369310" y="2952115"/>
            <a:ext cx="266763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市场规模与趋势</a:t>
            </a:r>
            <a:endParaRPr lang="zh-CN" altLang="en-US" sz="2000" dirty="0">
              <a:solidFill>
                <a:schemeClr val="tx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6085206" y="2952115"/>
            <a:ext cx="2667723" cy="2225675"/>
            <a:chOff x="493276" y="3461124"/>
            <a:chExt cx="2377170" cy="2226057"/>
          </a:xfrm>
        </p:grpSpPr>
        <p:sp>
          <p:nvSpPr>
            <p:cNvPr id="74" name="文本框 19"/>
            <p:cNvSpPr>
              <a:spLocks noChangeArrowheads="1"/>
            </p:cNvSpPr>
            <p:nvPr/>
          </p:nvSpPr>
          <p:spPr bwMode="auto">
            <a:xfrm>
              <a:off x="493276" y="3461124"/>
              <a:ext cx="2377170" cy="30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竞争格局分析</a:t>
              </a:r>
              <a:endPara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3473" y="4488095"/>
              <a:ext cx="2103162" cy="1199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defRPr sz="1100" spc="100">
                  <a:solidFill>
                    <a:schemeClr val="tx2"/>
                  </a:solidFill>
                  <a:ea typeface="苹方 常规" panose="020B0300000000000000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请将您的内容输入在这里，或在此框中粘贴您想保留的文字内容。</a:t>
              </a:r>
              <a:endParaRPr lang="zh-CN" altLang="en-US" sz="16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-37465" y="3673475"/>
            <a:ext cx="12235815" cy="0"/>
          </a:xfrm>
          <a:prstGeom prst="line">
            <a:avLst/>
          </a:prstGeom>
          <a:ln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菱形 33"/>
          <p:cNvSpPr/>
          <p:nvPr/>
        </p:nvSpPr>
        <p:spPr>
          <a:xfrm>
            <a:off x="1864995" y="356870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>
            <a:off x="4614545" y="357251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>
            <a:off x="7364095" y="357251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8812531" y="2952115"/>
            <a:ext cx="2667723" cy="2225675"/>
            <a:chOff x="493276" y="3461124"/>
            <a:chExt cx="2377170" cy="2226057"/>
          </a:xfrm>
        </p:grpSpPr>
        <p:sp>
          <p:nvSpPr>
            <p:cNvPr id="40" name="文本框 19"/>
            <p:cNvSpPr>
              <a:spLocks noChangeArrowheads="1"/>
            </p:cNvSpPr>
            <p:nvPr/>
          </p:nvSpPr>
          <p:spPr bwMode="auto">
            <a:xfrm>
              <a:off x="493276" y="3461124"/>
              <a:ext cx="2377170" cy="30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市场需求与痛点分析</a:t>
              </a:r>
              <a:endPara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83473" y="4488095"/>
              <a:ext cx="2103162" cy="1199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defRPr sz="1100" spc="100">
                  <a:solidFill>
                    <a:schemeClr val="tx2"/>
                  </a:solidFill>
                  <a:ea typeface="苹方 常规" panose="020B0300000000000000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请将您的内容输入在这里，或在此框中粘贴您想保留的文字内容。</a:t>
              </a:r>
              <a:endParaRPr lang="zh-CN" altLang="en-US" sz="16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</p:grpSp>
      <p:sp>
        <p:nvSpPr>
          <p:cNvPr id="42" name="菱形 41"/>
          <p:cNvSpPr/>
          <p:nvPr/>
        </p:nvSpPr>
        <p:spPr>
          <a:xfrm>
            <a:off x="10113645" y="357251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680845" y="197167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420870" y="197167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151370" y="197548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891395" y="197548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90370" y="203454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28490" y="203454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66610" y="203454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03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904730" y="203454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04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09016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市场分析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46" name="图片 4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cxnSp>
        <p:nvCxnSpPr>
          <p:cNvPr id="48" name="直接连接符 47"/>
          <p:cNvCxnSpPr/>
          <p:nvPr/>
        </p:nvCxnSpPr>
        <p:spPr>
          <a:xfrm>
            <a:off x="357949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570095" y="740037"/>
            <a:ext cx="29260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目标用户画像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7" name="图片 2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图片 31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cxnSp>
        <p:nvCxnSpPr>
          <p:cNvPr id="33" name="直接连接符 32"/>
          <p:cNvCxnSpPr/>
          <p:nvPr/>
        </p:nvCxnSpPr>
        <p:spPr>
          <a:xfrm>
            <a:off x="299402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668260" y="104330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6229350" y="4138295"/>
            <a:ext cx="46863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单击此处输入你的正文，文字是您思想的提炼，为了最终演示发布的良好效果，请尽量言简意赅的阐述观点。</a:t>
            </a:r>
            <a:endParaRPr lang="zh-CN" altLang="en-US" sz="1600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320290" y="1863725"/>
            <a:ext cx="88226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核心群体：</a:t>
            </a:r>
            <a:r>
              <a:rPr lang="en-US" altLang="zh-CN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12 - 18</a:t>
            </a:r>
            <a:r>
              <a:rPr lang="zh-CN" altLang="en-US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岁中小学生是产品的主要使用者，他们处于写作能力培养的关键时期，面临从基础写作到复杂文体创作的逐步进阶挑战，对提升写作能力有着强烈需求。语文和英语学科教师则是重要的辅助用户，在教学过程中，他们需要高效的工具来辅助作文批改、丰富教学资源，以提升教学效率和质量。</a:t>
            </a:r>
            <a:endParaRPr lang="zh-CN" altLang="en-US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320290" y="4114800"/>
            <a:ext cx="8822690" cy="1568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用户特征：零使用成本降低了使用门槛，学生无需注册或绑定手机就能体验基础功能，这极大地提升了产品的可及性。学生平均每周</a:t>
            </a:r>
            <a:r>
              <a:rPr lang="en-US" altLang="zh-CN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3.2</a:t>
            </a:r>
            <a:r>
              <a:rPr lang="zh-CN" altLang="en-US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次的写作互动显示出产品具有高粘性场景，意味着学生对写作练习和提升有持续需求，也表明产品在学生的学习过程中占据重要地位。</a:t>
            </a:r>
            <a:endParaRPr lang="zh-CN" altLang="en-US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41" name="图片 40" descr="计划进度_#333333_128_2154552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6510" y="1975485"/>
            <a:ext cx="605155" cy="605155"/>
          </a:xfrm>
          <a:prstGeom prst="rect">
            <a:avLst/>
          </a:prstGeom>
        </p:spPr>
      </p:pic>
      <p:pic>
        <p:nvPicPr>
          <p:cNvPr id="42" name="图片 41" descr="计划进度_1_#333333_128_2154552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510" y="4046855"/>
            <a:ext cx="605155" cy="6051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581025" y="2309495"/>
            <a:ext cx="4260850" cy="3023870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76750" y="740037"/>
            <a:ext cx="33832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市场规模与趋势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35780" y="1901825"/>
            <a:ext cx="3524250" cy="3872865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cxnSp>
        <p:nvCxnSpPr>
          <p:cNvPr id="23" name="直接连接符 22"/>
          <p:cNvCxnSpPr/>
          <p:nvPr/>
        </p:nvCxnSpPr>
        <p:spPr>
          <a:xfrm>
            <a:off x="3072765" y="107759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886700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31215" y="2685415"/>
            <a:ext cx="33839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当前写作类学习产品依托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2.3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亿中小学生基数，以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15%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的渗透率覆盖约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3450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万潜在用户，市场规模预估超百亿元。市场增长受政策支持、技术升级及家长付费意愿驱动。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102" name="图片 101"/>
          <p:cNvPicPr/>
          <p:nvPr>
            <p:custDataLst>
              <p:tags r:id="rId2"/>
            </p:custDataLst>
          </p:nvPr>
        </p:nvPicPr>
        <p:blipFill>
          <a:blip r:embed="rId3">
            <a:lum bright="6000" contrast="12000"/>
          </a:blip>
          <a:srcRect l="9901" t="893" r="32201"/>
          <a:stretch>
            <a:fillRect/>
          </a:stretch>
        </p:blipFill>
        <p:spPr>
          <a:xfrm>
            <a:off x="4527550" y="2040890"/>
            <a:ext cx="3148965" cy="359537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3" name="圆角矩形 2"/>
          <p:cNvSpPr/>
          <p:nvPr/>
        </p:nvSpPr>
        <p:spPr>
          <a:xfrm>
            <a:off x="7238365" y="2309495"/>
            <a:ext cx="4260850" cy="3023870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80680" y="2685415"/>
            <a:ext cx="33839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趋势洞察：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教育信息化与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AI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技术推动写作学习工具智能化发展，契合高效学习需求；同时，素质教育强化语文与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英语写作核心地位，拓展产品市场空间。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>
            <a:off x="2364105" y="1654810"/>
            <a:ext cx="8355965" cy="1918335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364105" y="4880610"/>
            <a:ext cx="43154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单击此处输入你的正文，文字是您思想的提炼，为了最终演示发布的良好效果。</a:t>
            </a:r>
            <a:endParaRPr lang="en-US" altLang="zh-CN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64105" y="1671320"/>
            <a:ext cx="8479790" cy="1885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主要竞品：</a:t>
            </a:r>
            <a:endParaRPr lang="zh-CN" altLang="en-US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当前市场上的写作学习产品主要包括传统辅导书籍及配套资源、在线写作课程和</a:t>
            </a:r>
            <a:r>
              <a:rPr lang="en-US" altLang="zh-CN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AI</a:t>
            </a:r>
            <a:r>
              <a:rPr lang="zh-CN" altLang="en-US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写作工具。传统资源缺乏实时互动与个性化指导，在线视频课程反馈滞后，</a:t>
            </a:r>
            <a:r>
              <a:rPr lang="en-US" altLang="zh-CN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AI</a:t>
            </a:r>
            <a:r>
              <a:rPr lang="zh-CN" altLang="en-US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工具虽具智能优势，但常受限于功能单一、价格高或适用范围狭窄等问题。</a:t>
            </a:r>
            <a:endParaRPr lang="zh-CN" altLang="en-US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70755" y="704477"/>
            <a:ext cx="29260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竞争格局分析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366770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740650" y="104330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 descr="走势分析_#333333_128_215455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9210" y="4880610"/>
            <a:ext cx="605155" cy="605155"/>
          </a:xfrm>
          <a:prstGeom prst="rect">
            <a:avLst/>
          </a:prstGeom>
        </p:spPr>
      </p:pic>
      <p:pic>
        <p:nvPicPr>
          <p:cNvPr id="43" name="图片 42" descr="数据展示_#333333_128_215455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9210" y="2280920"/>
            <a:ext cx="605155" cy="6051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64105" y="4150360"/>
            <a:ext cx="8355965" cy="1918335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64105" y="4150360"/>
            <a:ext cx="8356600" cy="1885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竞争优势：</a:t>
            </a:r>
            <a:endParaRPr lang="zh-CN" altLang="en-US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“</a:t>
            </a:r>
            <a:r>
              <a:rPr lang="zh-CN" altLang="en-US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蓝心少年</a:t>
            </a:r>
            <a:r>
              <a:rPr lang="en-US" altLang="zh-CN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”</a:t>
            </a:r>
            <a:r>
              <a:rPr lang="zh-CN" altLang="en-US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以完全免费的普惠模式降低使用门槛，独创智能评分、读写共生、动态润色三位一体功能，提供全方位支持；其技术架构深度适配教育场景，兼顾稳定性与数据隐私，显著优于同类产品，更能满足用户多样化需求。</a:t>
            </a:r>
            <a:endParaRPr lang="zh-CN" altLang="en-US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388745" y="4046855"/>
            <a:ext cx="1089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60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81760" y="2063750"/>
            <a:ext cx="1089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60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80640" y="2317750"/>
            <a:ext cx="528320" cy="347345"/>
          </a:xfrm>
          <a:prstGeom prst="rightArrow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2593340" y="4352290"/>
            <a:ext cx="528320" cy="347345"/>
          </a:xfrm>
          <a:prstGeom prst="rightArrow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20" name="文本框 19"/>
          <p:cNvSpPr txBox="1"/>
          <p:nvPr/>
        </p:nvSpPr>
        <p:spPr>
          <a:xfrm>
            <a:off x="3947160" y="740037"/>
            <a:ext cx="4297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市场需求与痛点分析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453640" y="108394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334375" y="104330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3235960" y="1807845"/>
            <a:ext cx="7284720" cy="1806575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3236595" y="4036695"/>
            <a:ext cx="7284085" cy="1573530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460115" y="1835150"/>
            <a:ext cx="69437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需求分析：学生在写作过程中，需要丰富的写作素材、有效的写作指导以及及时的反馈来提升写作水平。教师则希望有工具能够减轻作文批改的工作量，同时提供多样化的教学资源和科学的教学评价依据。此外，家长也关注孩子写作能力的提升，期望有可靠的学习工具辅助孩子学习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60115" y="4006215"/>
            <a:ext cx="6943725" cy="1346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痛点剖析：传统写作教学中，教师批改作文耗时费力，反馈往往滞后，学生难以及时改进。写作资源分布不均，部分地区的学生和教师难以获取优质的写作学习资料。现有的写作辅助工具在功能完整性、个性化服务和用户体验方面存在不足，无法完全满足学生和教师的需求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1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78915" y="2961005"/>
            <a:ext cx="171132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引导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页面</a:t>
            </a:r>
            <a:endParaRPr lang="zh-CN" altLang="en-US" sz="2000" dirty="0">
              <a:solidFill>
                <a:schemeClr val="tx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70" name="文本框 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3275" y="2961005"/>
            <a:ext cx="179641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中文写作</a:t>
            </a:r>
            <a:endParaRPr lang="zh-CN" altLang="en-US" sz="2000" dirty="0">
              <a:solidFill>
                <a:schemeClr val="tx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3"/>
            </p:custDataLst>
          </p:nvPr>
        </p:nvCxnSpPr>
        <p:spPr>
          <a:xfrm>
            <a:off x="-37465" y="3673475"/>
            <a:ext cx="12235815" cy="0"/>
          </a:xfrm>
          <a:prstGeom prst="line">
            <a:avLst/>
          </a:prstGeom>
          <a:ln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菱形 33"/>
          <p:cNvSpPr/>
          <p:nvPr>
            <p:custDataLst>
              <p:tags r:id="rId4"/>
            </p:custDataLst>
          </p:nvPr>
        </p:nvSpPr>
        <p:spPr>
          <a:xfrm>
            <a:off x="2169795" y="357759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菱形 34"/>
          <p:cNvSpPr/>
          <p:nvPr>
            <p:custDataLst>
              <p:tags r:id="rId5"/>
            </p:custDataLst>
          </p:nvPr>
        </p:nvSpPr>
        <p:spPr>
          <a:xfrm>
            <a:off x="4123055" y="358140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1985645" y="198056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3929380" y="198056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995170" y="204343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3937000" y="204343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579495" y="740037"/>
            <a:ext cx="4297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详细功能设计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及介绍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46" name="图片 45" descr="未标题-1"/>
          <p:cNvPicPr>
            <a:picLocks noChangeAspect="1"/>
          </p:cNvPicPr>
          <p:nvPr/>
        </p:nvPicPr>
        <p:blipFill>
          <a:blip r:embed="rId10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0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cxnSp>
        <p:nvCxnSpPr>
          <p:cNvPr id="48" name="直接连接符 47"/>
          <p:cNvCxnSpPr/>
          <p:nvPr/>
        </p:nvCxnSpPr>
        <p:spPr>
          <a:xfrm>
            <a:off x="2175510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787717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253355" y="2961005"/>
            <a:ext cx="171132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英文写作</a:t>
            </a:r>
            <a:endParaRPr lang="zh-CN" altLang="en-US" sz="2000" dirty="0">
              <a:solidFill>
                <a:schemeClr val="tx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" name="文本框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117715" y="2961005"/>
            <a:ext cx="179641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素材积累</a:t>
            </a:r>
            <a:endParaRPr lang="zh-CN" altLang="en-US" sz="2000" dirty="0">
              <a:solidFill>
                <a:schemeClr val="tx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" name="菱形 3"/>
          <p:cNvSpPr/>
          <p:nvPr>
            <p:custDataLst>
              <p:tags r:id="rId13"/>
            </p:custDataLst>
          </p:nvPr>
        </p:nvSpPr>
        <p:spPr>
          <a:xfrm>
            <a:off x="5944235" y="357759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14"/>
            </p:custDataLst>
          </p:nvPr>
        </p:nvSpPr>
        <p:spPr>
          <a:xfrm>
            <a:off x="7897495" y="358140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5"/>
            </p:custDataLst>
          </p:nvPr>
        </p:nvSpPr>
        <p:spPr>
          <a:xfrm>
            <a:off x="5760085" y="198056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16"/>
            </p:custDataLst>
          </p:nvPr>
        </p:nvSpPr>
        <p:spPr>
          <a:xfrm>
            <a:off x="7703820" y="198056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7"/>
            </p:custDataLst>
          </p:nvPr>
        </p:nvSpPr>
        <p:spPr>
          <a:xfrm>
            <a:off x="5769610" y="204343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03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18"/>
            </p:custDataLst>
          </p:nvPr>
        </p:nvSpPr>
        <p:spPr>
          <a:xfrm>
            <a:off x="7711440" y="204343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04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15" name="文本框 1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027795" y="2961005"/>
            <a:ext cx="171132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蓝心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绘梦</a:t>
            </a:r>
            <a:endParaRPr lang="zh-CN" altLang="en-US" sz="2000" dirty="0">
              <a:solidFill>
                <a:schemeClr val="tx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17" name="菱形 16"/>
          <p:cNvSpPr/>
          <p:nvPr>
            <p:custDataLst>
              <p:tags r:id="rId20"/>
            </p:custDataLst>
          </p:nvPr>
        </p:nvSpPr>
        <p:spPr>
          <a:xfrm>
            <a:off x="9718675" y="3577590"/>
            <a:ext cx="212090" cy="212090"/>
          </a:xfrm>
          <a:prstGeom prst="diamond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21"/>
            </p:custDataLst>
          </p:nvPr>
        </p:nvSpPr>
        <p:spPr>
          <a:xfrm>
            <a:off x="9534525" y="1980565"/>
            <a:ext cx="629285" cy="629285"/>
          </a:xfrm>
          <a:prstGeom prst="ellipse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C7BCA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9544050" y="204343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05</a:t>
            </a:r>
            <a:endParaRPr lang="en-US" altLang="zh-CN" sz="28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426210" y="3099435"/>
            <a:ext cx="9277350" cy="1014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zh-CN" sz="60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成员介绍</a:t>
            </a:r>
            <a:endParaRPr lang="zh-CN" altLang="zh-CN" sz="60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5283200" y="1400175"/>
            <a:ext cx="1610995" cy="1437640"/>
          </a:xfrm>
          <a:prstGeom prst="diamond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05095" y="1668780"/>
            <a:ext cx="17824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60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10705465" y="1328420"/>
            <a:ext cx="2100580" cy="5736590"/>
            <a:chOff x="16859" y="2092"/>
            <a:chExt cx="3308" cy="9034"/>
          </a:xfrm>
        </p:grpSpPr>
        <p:pic>
          <p:nvPicPr>
            <p:cNvPr id="27" name="图片 26" descr="未标题-1"/>
            <p:cNvPicPr>
              <a:picLocks noChangeAspect="1"/>
            </p:cNvPicPr>
            <p:nvPr/>
          </p:nvPicPr>
          <p:blipFill>
            <a:blip r:embed="rId1"/>
            <a:srcRect l="12144" t="50065" r="19126" b="28806"/>
            <a:stretch>
              <a:fillRect/>
            </a:stretch>
          </p:blipFill>
          <p:spPr>
            <a:xfrm rot="16200000">
              <a:off x="13996" y="4955"/>
              <a:ext cx="9035" cy="330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52" h="2282">
                  <a:moveTo>
                    <a:pt x="5552" y="0"/>
                  </a:moveTo>
                  <a:lnTo>
                    <a:pt x="5552" y="2282"/>
                  </a:lnTo>
                  <a:lnTo>
                    <a:pt x="0" y="2282"/>
                  </a:lnTo>
                  <a:lnTo>
                    <a:pt x="0" y="0"/>
                  </a:lnTo>
                  <a:lnTo>
                    <a:pt x="5552" y="0"/>
                  </a:lnTo>
                  <a:close/>
                </a:path>
              </a:pathLst>
            </a:custGeom>
          </p:spPr>
        </p:pic>
        <p:pic>
          <p:nvPicPr>
            <p:cNvPr id="11" name="图片 10" descr="未标题-1"/>
            <p:cNvPicPr>
              <a:picLocks noChangeAspect="1"/>
            </p:cNvPicPr>
            <p:nvPr/>
          </p:nvPicPr>
          <p:blipFill>
            <a:blip r:embed="rId1"/>
            <a:srcRect t="78324" r="29587"/>
            <a:stretch>
              <a:fillRect/>
            </a:stretch>
          </p:blipFill>
          <p:spPr>
            <a:xfrm rot="16200000">
              <a:off x="15186" y="6786"/>
              <a:ext cx="5688" cy="23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8" h="2341">
                  <a:moveTo>
                    <a:pt x="5688" y="1402"/>
                  </a:moveTo>
                  <a:lnTo>
                    <a:pt x="5688" y="2341"/>
                  </a:lnTo>
                  <a:lnTo>
                    <a:pt x="0" y="2341"/>
                  </a:lnTo>
                  <a:lnTo>
                    <a:pt x="0" y="0"/>
                  </a:lnTo>
                  <a:lnTo>
                    <a:pt x="2679" y="0"/>
                  </a:lnTo>
                  <a:lnTo>
                    <a:pt x="2679" y="1402"/>
                  </a:lnTo>
                  <a:lnTo>
                    <a:pt x="5688" y="1402"/>
                  </a:lnTo>
                  <a:close/>
                </a:path>
              </a:pathLst>
            </a:custGeom>
          </p:spPr>
        </p:pic>
      </p:grpSp>
      <p:pic>
        <p:nvPicPr>
          <p:cNvPr id="13" name="图片 12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21" name="组合 20"/>
          <p:cNvGrpSpPr/>
          <p:nvPr/>
        </p:nvGrpSpPr>
        <p:grpSpPr>
          <a:xfrm>
            <a:off x="-168275" y="-593725"/>
            <a:ext cx="3661410" cy="4479290"/>
            <a:chOff x="-265" y="-935"/>
            <a:chExt cx="5766" cy="7054"/>
          </a:xfrm>
        </p:grpSpPr>
        <p:pic>
          <p:nvPicPr>
            <p:cNvPr id="23" name="图片 22" descr="未标题-1"/>
            <p:cNvPicPr>
              <a:picLocks noChangeAspect="1"/>
            </p:cNvPicPr>
            <p:nvPr/>
          </p:nvPicPr>
          <p:blipFill>
            <a:blip r:embed="rId1"/>
            <a:srcRect l="44924" t="16241" r="15746" b="72435"/>
            <a:stretch>
              <a:fillRect/>
            </a:stretch>
          </p:blipFill>
          <p:spPr>
            <a:xfrm rot="16200000">
              <a:off x="-1847" y="1091"/>
              <a:ext cx="6611" cy="34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32" name="图片 31" descr="未标题-1"/>
            <p:cNvPicPr>
              <a:picLocks noChangeAspect="1"/>
            </p:cNvPicPr>
            <p:nvPr/>
          </p:nvPicPr>
          <p:blipFill>
            <a:blip r:embed="rId1"/>
            <a:srcRect l="58505" t="31630" r="2166" b="57046"/>
            <a:stretch>
              <a:fillRect/>
            </a:stretch>
          </p:blipFill>
          <p:spPr>
            <a:xfrm rot="16200000">
              <a:off x="-2034" y="952"/>
              <a:ext cx="6137" cy="23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25" name="图片 24" descr="未标题-1"/>
            <p:cNvPicPr>
              <a:picLocks noChangeAspect="1"/>
            </p:cNvPicPr>
            <p:nvPr/>
          </p:nvPicPr>
          <p:blipFill>
            <a:blip r:embed="rId1"/>
            <a:srcRect l="70413" b="73472"/>
            <a:stretch>
              <a:fillRect/>
            </a:stretch>
          </p:blipFill>
          <p:spPr>
            <a:xfrm rot="16200000">
              <a:off x="427" y="-459"/>
              <a:ext cx="4616" cy="553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65">
                  <a:moveTo>
                    <a:pt x="2390" y="2865"/>
                  </a:moveTo>
                  <a:lnTo>
                    <a:pt x="1118" y="2865"/>
                  </a:lnTo>
                  <a:lnTo>
                    <a:pt x="1118" y="1754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2390" y="0"/>
                  </a:lnTo>
                  <a:lnTo>
                    <a:pt x="2390" y="2865"/>
                  </a:lnTo>
                  <a:close/>
                </a:path>
              </a:pathLst>
            </a:custGeom>
          </p:spPr>
        </p:pic>
      </p:grp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1"/>
            </p:custDataLst>
          </p:nvPr>
        </p:nvSpPr>
        <p:spPr>
          <a:xfrm>
            <a:off x="1364615" y="4107736"/>
            <a:ext cx="111422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03</a:t>
            </a:r>
            <a:endParaRPr lang="en-US" altLang="zh-CN" sz="60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1364615" y="2757814"/>
            <a:ext cx="111422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60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1364615" y="1477368"/>
            <a:ext cx="111422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60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8" name="右箭头 7"/>
          <p:cNvSpPr/>
          <p:nvPr>
            <p:custDataLst>
              <p:tags r:id="rId4"/>
            </p:custDataLst>
          </p:nvPr>
        </p:nvSpPr>
        <p:spPr>
          <a:xfrm>
            <a:off x="2608699" y="1759819"/>
            <a:ext cx="540229" cy="355174"/>
          </a:xfrm>
          <a:prstGeom prst="rightArrow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5"/>
            </p:custDataLst>
          </p:nvPr>
        </p:nvSpPr>
        <p:spPr>
          <a:xfrm>
            <a:off x="2608699" y="3061043"/>
            <a:ext cx="540229" cy="355174"/>
          </a:xfrm>
          <a:prstGeom prst="rightArrow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6"/>
            </p:custDataLst>
          </p:nvPr>
        </p:nvSpPr>
        <p:spPr>
          <a:xfrm>
            <a:off x="2608699" y="4416809"/>
            <a:ext cx="540229" cy="355174"/>
          </a:xfrm>
          <a:prstGeom prst="rightArrow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7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7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20" name="文本框 19"/>
          <p:cNvSpPr txBox="1"/>
          <p:nvPr/>
        </p:nvSpPr>
        <p:spPr>
          <a:xfrm>
            <a:off x="509016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引导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界面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507740" y="1046480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>
            <p:custDataLst>
              <p:tags r:id="rId8"/>
            </p:custDataLst>
          </p:nvPr>
        </p:nvSpPr>
        <p:spPr>
          <a:xfrm>
            <a:off x="3278791" y="1461135"/>
            <a:ext cx="7448923" cy="972671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>
            <p:custDataLst>
              <p:tags r:id="rId9"/>
            </p:custDataLst>
          </p:nvPr>
        </p:nvSpPr>
        <p:spPr>
          <a:xfrm>
            <a:off x="3278791" y="2750022"/>
            <a:ext cx="7448923" cy="972671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>
            <p:custDataLst>
              <p:tags r:id="rId10"/>
            </p:custDataLst>
          </p:nvPr>
        </p:nvSpPr>
        <p:spPr>
          <a:xfrm>
            <a:off x="3278791" y="4093451"/>
            <a:ext cx="7448923" cy="972671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11"/>
            </p:custDataLst>
          </p:nvPr>
        </p:nvSpPr>
        <p:spPr>
          <a:xfrm>
            <a:off x="3507740" y="1489075"/>
            <a:ext cx="7100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支持免费注册登录，每位用户数据独立存储，精准记录练习时长与题目数量。可以点击查看历史分数，追踪成绩变化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12"/>
            </p:custDataLst>
          </p:nvPr>
        </p:nvSpPr>
        <p:spPr>
          <a:xfrm>
            <a:off x="3507998" y="4135007"/>
            <a:ext cx="7100242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基于用户学习数据，通过大模型智能分析薄弱环节，从近年考题数据库中精准推送针对性练习，一键开启高效刷题模式。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3"/>
            </p:custDataLst>
          </p:nvPr>
        </p:nvSpPr>
        <p:spPr>
          <a:xfrm>
            <a:off x="3507998" y="2798071"/>
            <a:ext cx="7100242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主页面右上角实时展示高考</a:t>
            </a:r>
            <a:r>
              <a:rPr lang="en-US" altLang="zh-CN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/ </a:t>
            </a: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模拟考试倒计时，帮助学生科学规划备考节奏，合理分配学习时间。</a:t>
            </a:r>
            <a:endParaRPr lang="zh-CN" altLang="en-US" sz="1600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2" name="右箭头 1"/>
          <p:cNvSpPr/>
          <p:nvPr>
            <p:custDataLst>
              <p:tags r:id="rId14"/>
            </p:custDataLst>
          </p:nvPr>
        </p:nvSpPr>
        <p:spPr>
          <a:xfrm>
            <a:off x="2608699" y="5795302"/>
            <a:ext cx="540229" cy="355174"/>
          </a:xfrm>
          <a:prstGeom prst="rightArrow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15"/>
            </p:custDataLst>
          </p:nvPr>
        </p:nvSpPr>
        <p:spPr>
          <a:xfrm>
            <a:off x="3278791" y="5471944"/>
            <a:ext cx="7448923" cy="972671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3507998" y="5513500"/>
            <a:ext cx="7100242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多功能学习模块</a:t>
            </a:r>
            <a:endParaRPr lang="zh-CN" altLang="en-US" sz="1600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中文写作</a:t>
            </a:r>
            <a:r>
              <a:rPr lang="en-US" altLang="zh-CN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</a:t>
            </a: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英文写作</a:t>
            </a:r>
            <a:r>
              <a:rPr lang="en-US" altLang="zh-CN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</a:t>
            </a: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素材积累</a:t>
            </a:r>
            <a:r>
              <a:rPr lang="en-US" altLang="zh-CN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</a:t>
            </a: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蓝心绘梦</a:t>
            </a:r>
            <a:endParaRPr lang="zh-CN" altLang="en-US" sz="1600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7"/>
            </p:custDataLst>
          </p:nvPr>
        </p:nvSpPr>
        <p:spPr>
          <a:xfrm>
            <a:off x="1389938" y="5407012"/>
            <a:ext cx="111422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04</a:t>
            </a:r>
            <a:endParaRPr lang="en-US" altLang="zh-CN" sz="60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1753235" y="2385695"/>
            <a:ext cx="46615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支持上传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PD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，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Word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、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TXT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等格式文件，简化上传内容的格式要求，方便学生操作。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1753235" y="3402330"/>
            <a:ext cx="46609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使用先进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OCR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技术，适应多种手写字体和书写风格，提升识别准确率。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753235" y="1590675"/>
            <a:ext cx="3105785" cy="564515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753235" y="1611630"/>
            <a:ext cx="3105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文件上传及功能展示</a:t>
            </a:r>
            <a:endParaRPr lang="zh-CN" altLang="en-US" sz="1600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50105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中文写作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246120" y="105727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661785" y="1043940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 descr="走势分析_#333333_128_215455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625" y="3512185"/>
            <a:ext cx="605155" cy="605155"/>
          </a:xfrm>
          <a:prstGeom prst="rect">
            <a:avLst/>
          </a:prstGeom>
        </p:spPr>
      </p:pic>
      <p:pic>
        <p:nvPicPr>
          <p:cNvPr id="43" name="图片 42" descr="数据展示_#333333_128_215455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625" y="2498090"/>
            <a:ext cx="605155" cy="60515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1753235" y="4545965"/>
            <a:ext cx="46609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支持自动调整图片清晰度、裁剪边缘，确保上传图片符合批改要求。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1753235" y="5562600"/>
            <a:ext cx="4660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提供用户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“AI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智能评分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”“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相关书籍推荐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”“AI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智能润色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”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三大功能，满足学生的个性化需求。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8" name="图片 7" descr="走势分析_#333333_128_2154552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625" y="5672455"/>
            <a:ext cx="605155" cy="605155"/>
          </a:xfrm>
          <a:prstGeom prst="rect">
            <a:avLst/>
          </a:prstGeom>
        </p:spPr>
      </p:pic>
      <p:pic>
        <p:nvPicPr>
          <p:cNvPr id="9" name="图片 8" descr="数据展示_#333333_128_2154551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625" y="4658360"/>
            <a:ext cx="605155" cy="60515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14"/>
          <a:stretch>
            <a:fillRect/>
          </a:stretch>
        </p:blipFill>
        <p:spPr>
          <a:xfrm>
            <a:off x="6625590" y="2614295"/>
            <a:ext cx="5271135" cy="356362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2351405" y="2385695"/>
            <a:ext cx="827659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即时诊断：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</a:t>
            </a:r>
            <a:endParaRPr lang="en-US" altLang="zh-CN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支持快速实时作文批改，提供学生以及时的反馈，提高学习的效率。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提供多个维度的评分标准，包括内容结构、语言表达、创新思维等角度，全面覆盖作文写作的各方面能力要求。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提供综合得分与各维度得分，综合得分更直观反映作文整体水平，给予学生整体全局的参考；各维度得分细化作文的写作能力要求，方便学生有针对性的提高写作水平。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662680" y="1546860"/>
            <a:ext cx="4027805" cy="581025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698750" y="1611630"/>
            <a:ext cx="5913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功能特色及功能实现</a:t>
            </a:r>
            <a:r>
              <a:rPr lang="en-US" altLang="zh-CN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——AI</a:t>
            </a: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智能评分</a:t>
            </a: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系统</a:t>
            </a:r>
            <a:endParaRPr lang="zh-CN" altLang="en-US" sz="1600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3456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中文写作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698750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数据展示_#333333_128_215455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4795" y="2498090"/>
            <a:ext cx="605155" cy="6051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27605" y="4950460"/>
            <a:ext cx="8276590" cy="1478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成长档案：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</a:t>
            </a:r>
            <a:endParaRPr lang="en-US" altLang="zh-CN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针对每个用户，每次批改记录都会存档，方便学生复习与提高。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提供图形化的历史分数的展示，方便学生直观地查看自己的写作能力的变化。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3" name="图片 2" descr="数据展示_#333333_128_215455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4795" y="4950460"/>
            <a:ext cx="605155" cy="6051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2351405" y="2385695"/>
            <a:ext cx="8276590" cy="1160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智能关联：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</a:t>
            </a:r>
            <a:endParaRPr lang="en-US" altLang="zh-CN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学生作文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→ 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主题提取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→ 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名著匹配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→ 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精读建议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→  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写作优化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→  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能力提升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662680" y="1610995"/>
            <a:ext cx="4027805" cy="534035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698750" y="1611630"/>
            <a:ext cx="5913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功能特色及功能实现</a:t>
            </a:r>
            <a:r>
              <a:rPr lang="en-US" altLang="zh-CN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——</a:t>
            </a: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读写</a:t>
            </a: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共生系统</a:t>
            </a:r>
            <a:endParaRPr lang="zh-CN" altLang="en-US" sz="1600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4947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中文写作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698750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数据展示_#333333_128_215455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4795" y="2498090"/>
            <a:ext cx="605155" cy="6051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18715" y="4123690"/>
            <a:ext cx="8276590" cy="2273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创作灵感库：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</a:t>
            </a:r>
            <a:endParaRPr lang="en-US" altLang="zh-CN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提供海量名著，支撑各类文章的相关推荐，满足各类文章的写作需求。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通过蓝心大模型根据文章内容智能推荐相关书籍，有针对性的提高学生应对不同写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作场景的需求。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用户可以根据自己感兴趣的方面搜索需要的书籍，通过阅读方式提高写作能力。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3" name="图片 2" descr="数据展示_#333333_128_215455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5905" y="4123690"/>
            <a:ext cx="605155" cy="6051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2351405" y="2385695"/>
            <a:ext cx="8276590" cy="1160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基础润色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提供基础语法修正，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AI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智能检测病句，成语误用等错误，提高学生写作的基本功。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提供表达升级功能，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AI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智能优化语句，提供更生动的表达，如使用合理的动词，恰当的形容词等，提高学生写作的进阶能力。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提供修辞优化，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AI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智能修改，使得比喻更生动，拟人更形象等功能，使学生的写作水平更进一步。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662680" y="1616710"/>
            <a:ext cx="4027805" cy="526415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698750" y="1611630"/>
            <a:ext cx="5913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功能特色及功能实现</a:t>
            </a:r>
            <a:r>
              <a:rPr lang="en-US" altLang="zh-CN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——</a:t>
            </a: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动态润色系统</a:t>
            </a:r>
            <a:endParaRPr lang="zh-CN" altLang="en-US" sz="1600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7106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中文写作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698750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数据展示_#333333_128_215455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4795" y="2498090"/>
            <a:ext cx="605155" cy="6051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18715" y="4721860"/>
            <a:ext cx="8276590" cy="1562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句式优化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支持转换简单句为更丰富的句型。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支持优化句子表达，提高表达流畅度、合理性。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3" name="图片 2" descr="数据展示_#333333_128_215455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5905" y="4721860"/>
            <a:ext cx="605155" cy="6051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折角形 13"/>
          <p:cNvSpPr/>
          <p:nvPr>
            <p:custDataLst>
              <p:tags r:id="rId1"/>
            </p:custDataLst>
          </p:nvPr>
        </p:nvSpPr>
        <p:spPr>
          <a:xfrm>
            <a:off x="809625" y="2085975"/>
            <a:ext cx="2494280" cy="3663950"/>
          </a:xfrm>
          <a:prstGeom prst="foldedCorner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折角形 33"/>
          <p:cNvSpPr/>
          <p:nvPr>
            <p:custDataLst>
              <p:tags r:id="rId2"/>
            </p:custDataLst>
          </p:nvPr>
        </p:nvSpPr>
        <p:spPr>
          <a:xfrm>
            <a:off x="4187190" y="2085975"/>
            <a:ext cx="2494280" cy="3663950"/>
          </a:xfrm>
          <a:prstGeom prst="foldedCorner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3"/>
            </p:custDataLst>
          </p:nvPr>
        </p:nvSpPr>
        <p:spPr>
          <a:xfrm>
            <a:off x="799465" y="2097405"/>
            <a:ext cx="2510790" cy="6261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>
            <p:custDataLst>
              <p:tags r:id="rId4"/>
            </p:custDataLst>
          </p:nvPr>
        </p:nvSpPr>
        <p:spPr>
          <a:xfrm>
            <a:off x="4184015" y="2097405"/>
            <a:ext cx="2497455" cy="6261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23176" y="2245360"/>
            <a:ext cx="2667804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智能作文批改</a:t>
            </a:r>
            <a:endParaRPr lang="zh-CN" altLang="en-US" sz="2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2" name="文本框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38841" y="2245360"/>
            <a:ext cx="2667804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学习成果管理</a:t>
            </a:r>
            <a:endParaRPr lang="zh-CN" altLang="en-US" sz="2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>
            <p:custDataLst>
              <p:tags r:id="rId7"/>
            </p:custDataLst>
          </p:nvPr>
        </p:nvSpPr>
        <p:spPr>
          <a:xfrm>
            <a:off x="960755" y="2836545"/>
            <a:ext cx="2303145" cy="2306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2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多维度评分</a:t>
            </a:r>
            <a:endParaRPr lang="zh-CN" altLang="en-US" sz="1600" b="1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2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可视化分数</a:t>
            </a:r>
            <a:endParaRPr lang="zh-CN" altLang="en-US" sz="1600" b="1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2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精准标注与建议</a:t>
            </a:r>
            <a:endParaRPr lang="zh-CN" altLang="en-US" sz="1600" b="1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2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全文润色优化</a:t>
            </a:r>
            <a:endParaRPr lang="zh-CN" altLang="en-US" sz="1600" b="1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4340225" y="2836545"/>
            <a:ext cx="230314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报告下载功能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：生成详细批改报告，支持学生下载留存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分数记录系统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：自动存储每次练习得分，形成个人写作能力成长曲线。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9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9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49" name="文本框 48"/>
          <p:cNvSpPr txBox="1"/>
          <p:nvPr/>
        </p:nvSpPr>
        <p:spPr>
          <a:xfrm>
            <a:off x="509016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英文写作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57949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/>
          <p:nvPr/>
        </p:nvPicPr>
        <p:blipFill>
          <a:blip r:embed="rId10"/>
          <a:stretch>
            <a:fillRect/>
          </a:stretch>
        </p:blipFill>
        <p:spPr>
          <a:xfrm>
            <a:off x="6995160" y="2085975"/>
            <a:ext cx="4972050" cy="35883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49" name="文本框 48"/>
          <p:cNvSpPr txBox="1"/>
          <p:nvPr/>
        </p:nvSpPr>
        <p:spPr>
          <a:xfrm>
            <a:off x="509016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英文写作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57949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5977255" y="2001520"/>
            <a:ext cx="5114290" cy="3663315"/>
          </a:xfrm>
          <a:prstGeom prst="rect">
            <a:avLst/>
          </a:prstGeom>
        </p:spPr>
      </p:pic>
      <p:sp>
        <p:nvSpPr>
          <p:cNvPr id="3" name="折角形 2"/>
          <p:cNvSpPr/>
          <p:nvPr>
            <p:custDataLst>
              <p:tags r:id="rId3"/>
            </p:custDataLst>
          </p:nvPr>
        </p:nvSpPr>
        <p:spPr>
          <a:xfrm>
            <a:off x="1746885" y="2001520"/>
            <a:ext cx="2494280" cy="3664585"/>
          </a:xfrm>
          <a:prstGeom prst="foldedCorner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737360" y="2001520"/>
            <a:ext cx="2497455" cy="6261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56626" y="2160905"/>
            <a:ext cx="2667804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思维可视化工具</a:t>
            </a:r>
            <a:endParaRPr lang="zh-CN" altLang="en-US" sz="2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947545" y="2752090"/>
            <a:ext cx="23031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思维导图生成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：基于作文内容与逻辑，自动生成结构化思维导图，辅助学生梳理写作思路，优化文章架构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096010" y="1901190"/>
            <a:ext cx="3622040" cy="3873500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79970" y="1901190"/>
            <a:ext cx="3834765" cy="3873500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9016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素材积累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35780" y="1901825"/>
            <a:ext cx="3524250" cy="3872865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cxnSp>
        <p:nvCxnSpPr>
          <p:cNvPr id="23" name="直接连接符 22"/>
          <p:cNvCxnSpPr/>
          <p:nvPr/>
        </p:nvCxnSpPr>
        <p:spPr>
          <a:xfrm>
            <a:off x="357949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8482965" y="2040890"/>
            <a:ext cx="2674620" cy="3594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智能备考助手</a:t>
            </a:r>
            <a:endParaRPr lang="zh-CN" altLang="en-US" sz="1600" b="1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题目范文推荐：结合近期练习情况，针对薄弱环节推送匹配题目及范文，提供针对性练习方案。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考题预测：运用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AI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分析学习数据，精准预测高频考点及考试趋势，助力高效备考。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04290" y="2040255"/>
            <a:ext cx="267462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AI </a:t>
            </a: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智能素材库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关键词生成：基于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AI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大模型，输入关键词即可快速生成适配初高中生需求的写作素材，支持一键点击获取更多相关内容。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 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个性化推荐：依据用户练习习惯，智能推送专属素材卡片，实现素材推荐的精准匹配。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910" y="2040890"/>
            <a:ext cx="4443730" cy="3594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49" name="文本框 48"/>
          <p:cNvSpPr txBox="1"/>
          <p:nvPr/>
        </p:nvSpPr>
        <p:spPr>
          <a:xfrm>
            <a:off x="509016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蓝心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绘梦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57949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8019415" y="5212715"/>
            <a:ext cx="35852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灵感社交社区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展示用户创作的绘画作品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-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保存个人创作灵感与提示词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019415" y="3495675"/>
            <a:ext cx="36690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智能绘图交互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支持上传图片进行二次创作，或通过在线互动绘画功能，借助大模型实现图生图的创意延伸。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019415" y="1778635"/>
            <a:ext cx="358521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创意绘画工坊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1.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文图智能转化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2.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个性化创作调节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3.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诗歌可视化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7101840" y="1749425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145020" y="1848485"/>
            <a:ext cx="605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>
            <p:custDataLst>
              <p:tags r:id="rId7"/>
            </p:custDataLst>
          </p:nvPr>
        </p:nvSpPr>
        <p:spPr>
          <a:xfrm>
            <a:off x="7106285" y="3495675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7152640" y="3565525"/>
            <a:ext cx="605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>
            <p:custDataLst>
              <p:tags r:id="rId9"/>
            </p:custDataLst>
          </p:nvPr>
        </p:nvSpPr>
        <p:spPr>
          <a:xfrm>
            <a:off x="7106285" y="5212715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10"/>
            </p:custDataLst>
          </p:nvPr>
        </p:nvSpPr>
        <p:spPr>
          <a:xfrm>
            <a:off x="7152640" y="5282565"/>
            <a:ext cx="605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03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/>
          <p:nvPr/>
        </p:nvPicPr>
        <p:blipFill>
          <a:blip r:embed="rId11"/>
          <a:stretch>
            <a:fillRect/>
          </a:stretch>
        </p:blipFill>
        <p:spPr>
          <a:xfrm>
            <a:off x="914400" y="1778635"/>
            <a:ext cx="6145530" cy="43065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363980" y="4658360"/>
            <a:ext cx="1089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03</a:t>
            </a:r>
            <a:endParaRPr lang="en-US" altLang="zh-CN" sz="60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363980" y="3241040"/>
            <a:ext cx="1089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60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63980" y="1823720"/>
            <a:ext cx="1089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6000" b="1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80640" y="2099945"/>
            <a:ext cx="528320" cy="347345"/>
          </a:xfrm>
          <a:prstGeom prst="rightArrow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2580640" y="3537585"/>
            <a:ext cx="528320" cy="347345"/>
          </a:xfrm>
          <a:prstGeom prst="rightArrow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2580640" y="4975225"/>
            <a:ext cx="528320" cy="347345"/>
          </a:xfrm>
          <a:prstGeom prst="rightArrow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20" name="文本框 19"/>
          <p:cNvSpPr txBox="1"/>
          <p:nvPr/>
        </p:nvSpPr>
        <p:spPr>
          <a:xfrm>
            <a:off x="5090160" y="740037"/>
            <a:ext cx="2954655" cy="646331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产品形态演进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57949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44815" y="104330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3235960" y="1807845"/>
            <a:ext cx="7284720" cy="951230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3235960" y="3233420"/>
            <a:ext cx="7284720" cy="951230"/>
          </a:xfrm>
          <a:prstGeom prst="round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3235960" y="4658995"/>
            <a:ext cx="7284720" cy="951230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460115" y="1835150"/>
            <a:ext cx="6943725" cy="42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初期：轻量级</a:t>
            </a:r>
            <a:r>
              <a:rPr lang="en-US" altLang="zh-CN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Web</a:t>
            </a: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应用，支持</a:t>
            </a:r>
            <a:r>
              <a:rPr lang="en-US" altLang="zh-CN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50</a:t>
            </a: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人并发写作批改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60115" y="4699635"/>
            <a:ext cx="6943725" cy="42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成熟期：多终端适配</a:t>
            </a:r>
            <a:r>
              <a:rPr lang="en-US" altLang="zh-CN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+</a:t>
            </a: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智能硬件联动，连接电子纸实现手写作文</a:t>
            </a:r>
            <a:r>
              <a:rPr lang="en-US" altLang="zh-CN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AI</a:t>
            </a: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批改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60115" y="3280410"/>
            <a:ext cx="6943725" cy="42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spc="100" dirty="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发展期：</a:t>
            </a:r>
            <a:r>
              <a:rPr lang="en-US" altLang="zh-CN" sz="1600" spc="100" dirty="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PWA</a:t>
            </a:r>
            <a:r>
              <a:rPr lang="zh-CN" altLang="en-US" sz="1600" spc="100" dirty="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渐进式网页应用，离线环境保存</a:t>
            </a:r>
            <a:r>
              <a:rPr lang="en-US" altLang="zh-CN" sz="1600" spc="100" dirty="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10</a:t>
            </a:r>
            <a:r>
              <a:rPr lang="zh-CN" altLang="en-US" sz="1600" spc="100" dirty="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篇写作草稿</a:t>
            </a:r>
            <a:endParaRPr lang="zh-CN" altLang="en-US" sz="1600" spc="100" dirty="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图片 31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049020" y="314325"/>
          <a:ext cx="10584180" cy="590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995"/>
                <a:gridCol w="1566545"/>
                <a:gridCol w="1417955"/>
                <a:gridCol w="6623685"/>
              </a:tblGrid>
              <a:tr h="10680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姓名</a:t>
                      </a:r>
                      <a:endParaRPr lang="zh-CN" altLang="en-US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学校</a:t>
                      </a:r>
                      <a:endParaRPr lang="zh-CN" altLang="en-US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专业</a:t>
                      </a:r>
                      <a:endParaRPr lang="zh-CN" altLang="en-US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简介</a:t>
                      </a:r>
                      <a:endParaRPr lang="zh-CN" altLang="en-US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</a:tr>
              <a:tr h="9677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常昊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西北工业大学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软件工程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学习成绩优秀，熟练掌握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C++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，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Python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，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Java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等编程语言。目前参与了大学生创新创业训练计划，数学建模等比赛。对于软件开发项目有着丰厚兴趣。在此次项目初期负责团队分工安排协调等工作。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cs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</a:tr>
              <a:tr h="9671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刘蓓蓓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南开大学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软件工程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学习成绩优秀，熟练掌握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C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语言，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Python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，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Java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等编程语言。热爱大语言模型的研究和开发，目前与多位国内外教授在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LLM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相关方向学习合作。此次项目初期负责引导和素材积累页面的设计与制作。</a:t>
                      </a:r>
                      <a:endParaRPr lang="en-US" altLang="zh-CN" sz="1600">
                        <a:latin typeface="汉仪君黑-45简" panose="020B0604020202020204" charset="-122"/>
                        <a:ea typeface="汉仪君黑-45简" panose="020B0604020202020204" charset="-122"/>
                        <a:cs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</a:tr>
              <a:tr h="9677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乔昊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南开大学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软件工程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学习成绩优秀，熟练掌握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C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语言，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Python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，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Java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等编程语言。参与过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AI+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高校创智计划竞赛，有着丰富的软件开发经验。此次项目初期负责中文页面的设计与制作。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cs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</a:tr>
              <a:tr h="9671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刘可新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南开大学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软件工程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学习成绩优秀，熟练掌握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C++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，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Python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等编程语言。参与过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AI+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高校创智计划竞赛，有着丰富的软件开发经验。此次项目初期负责英文写作页面的设计与制作。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cs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</a:tr>
              <a:tr h="9677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王前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南开大学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sym typeface="汉仪君黑-45简" panose="020B0604020202020204" charset="-122"/>
                        </a:rPr>
                        <a:t>软件工程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学习成绩优秀，熟练掌握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C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语言，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Python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，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Java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等编程语言。目前参与了大学生创新创业训练计划，对智能体开发与应用有一定了解。此次项目初期负责蓝心绘梦模块（</a:t>
                      </a:r>
                      <a:r>
                        <a:rPr lang="en-US" altLang="zh-CN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AI</a:t>
                      </a:r>
                      <a:r>
                        <a:rPr lang="zh-CN" altLang="en-US" sz="1600">
                          <a:latin typeface="汉仪君黑-45简" panose="020B0604020202020204" charset="-122"/>
                          <a:ea typeface="汉仪君黑-45简" panose="020B0604020202020204" charset="-122"/>
                          <a:cs typeface="汉仪君黑-45简" panose="020B0604020202020204" charset="-122"/>
                          <a:sym typeface="汉仪君黑-45简" panose="020B0604020202020204" charset="-122"/>
                        </a:rPr>
                        <a:t>制图）</a:t>
                      </a:r>
                      <a:endParaRPr lang="zh-CN" altLang="en-US" sz="1600">
                        <a:latin typeface="汉仪君黑-45简" panose="020B0604020202020204" charset="-122"/>
                        <a:ea typeface="汉仪君黑-45简" panose="020B0604020202020204" charset="-122"/>
                        <a:cs typeface="汉仪君黑-45简" panose="020B0604020202020204" charset="-122"/>
                        <a:sym typeface="汉仪君黑-45简" panose="020B0604020202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361440" y="3184525"/>
            <a:ext cx="3622040" cy="2319655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007225" y="3184525"/>
            <a:ext cx="3834765" cy="2319655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55647" y="740037"/>
            <a:ext cx="3020868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数据价值延伸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35780" y="1901825"/>
            <a:ext cx="3524250" cy="3872865"/>
          </a:xfrm>
          <a:prstGeom prst="round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cxnSp>
        <p:nvCxnSpPr>
          <p:cNvPr id="23" name="直接连接符 22"/>
          <p:cNvCxnSpPr/>
          <p:nvPr/>
        </p:nvCxnSpPr>
        <p:spPr>
          <a:xfrm>
            <a:off x="312356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676515" y="104330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8110220" y="3395345"/>
            <a:ext cx="2674620" cy="673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教育公平实践</a:t>
            </a:r>
            <a:endParaRPr lang="en-US" altLang="zh-CN" sz="28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94485" y="3395345"/>
            <a:ext cx="2674620" cy="673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认知发展图谱</a:t>
            </a:r>
            <a:endParaRPr lang="en-US" altLang="zh-CN" sz="28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416810" y="2480945"/>
            <a:ext cx="914400" cy="91440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872220" y="2480945"/>
            <a:ext cx="914400" cy="91440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921750" y="2596515"/>
            <a:ext cx="7848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96820" y="2596515"/>
            <a:ext cx="7848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40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102" name="图片 101"/>
          <p:cNvPicPr/>
          <p:nvPr>
            <p:custDataLst>
              <p:tags r:id="rId2"/>
            </p:custDataLst>
          </p:nvPr>
        </p:nvPicPr>
        <p:blipFill>
          <a:blip r:embed="rId3">
            <a:lum bright="6000" contrast="12000"/>
          </a:blip>
          <a:srcRect l="9901" t="893" r="32201"/>
          <a:stretch>
            <a:fillRect/>
          </a:stretch>
        </p:blipFill>
        <p:spPr>
          <a:xfrm>
            <a:off x="4527550" y="2040890"/>
            <a:ext cx="3148965" cy="3595370"/>
          </a:xfrm>
          <a:prstGeom prst="round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47495" y="2000250"/>
            <a:ext cx="4116070" cy="1433195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47495" y="3990340"/>
            <a:ext cx="4116070" cy="1433195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77990" y="2000250"/>
            <a:ext cx="4116070" cy="1433195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203960" y="1826260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03960" y="3795395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12230" y="1806575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50315" y="189611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01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62395" y="188595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50315" y="387604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03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67830" y="3990340"/>
            <a:ext cx="4116070" cy="1433195"/>
          </a:xfrm>
          <a:prstGeom prst="rect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402070" y="3796665"/>
            <a:ext cx="690880" cy="690880"/>
          </a:xfrm>
          <a:prstGeom prst="ellipse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452235" y="3876040"/>
            <a:ext cx="605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04</a:t>
            </a:r>
            <a:endParaRPr lang="en-US" altLang="zh-CN" sz="2800" b="1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870710" y="2117090"/>
            <a:ext cx="3743325" cy="7938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分析不同年龄段写作能力发展规律（如</a:t>
            </a:r>
            <a:r>
              <a:rPr lang="en-US" altLang="zh-CN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14</a:t>
            </a: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岁比喻修辞使用爆发期）</a:t>
            </a:r>
            <a:endParaRPr lang="zh-CN" altLang="en-US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70710" y="4107815"/>
            <a:ext cx="3743325" cy="1163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通过写作数据识别教育资源薄弱地区（如比喻使用率低于全国均值</a:t>
            </a:r>
            <a:r>
              <a:rPr lang="en-US" altLang="zh-CN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30%</a:t>
            </a: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的区域）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07250" y="2117725"/>
            <a:ext cx="3743325" cy="7938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生成</a:t>
            </a:r>
            <a:r>
              <a:rPr lang="en-US" altLang="zh-CN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《</a:t>
            </a: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青少年写作能力发展白皮书</a:t>
            </a:r>
            <a:r>
              <a:rPr lang="en-US" altLang="zh-CN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》</a:t>
            </a:r>
            <a:r>
              <a:rPr lang="zh-CN" altLang="en-US" sz="1600" spc="100" dirty="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（年度公益发布）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07250" y="4108450"/>
            <a:ext cx="3743325" cy="42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联合公益组织定向捐赠“名著阅读包”</a:t>
            </a:r>
            <a:endParaRPr lang="en-US" altLang="zh-CN" sz="1600" spc="100" dirty="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49" name="文本框 48"/>
          <p:cNvSpPr txBox="1"/>
          <p:nvPr/>
        </p:nvSpPr>
        <p:spPr>
          <a:xfrm>
            <a:off x="4644736" y="740037"/>
            <a:ext cx="3023755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数据价值延伸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241040" y="105854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551420" y="104711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450340" y="2326005"/>
            <a:ext cx="9277350" cy="11068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zh-CN" sz="66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感谢观看</a:t>
            </a:r>
            <a:endParaRPr lang="zh-CN" altLang="zh-CN" sz="66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2" name="组合 71"/>
          <p:cNvGrpSpPr/>
          <p:nvPr/>
        </p:nvGrpSpPr>
        <p:grpSpPr>
          <a:xfrm>
            <a:off x="10705465" y="1328420"/>
            <a:ext cx="2100580" cy="5736590"/>
            <a:chOff x="16859" y="2092"/>
            <a:chExt cx="3308" cy="9034"/>
          </a:xfrm>
        </p:grpSpPr>
        <p:pic>
          <p:nvPicPr>
            <p:cNvPr id="27" name="图片 26" descr="未标题-1"/>
            <p:cNvPicPr>
              <a:picLocks noChangeAspect="1"/>
            </p:cNvPicPr>
            <p:nvPr/>
          </p:nvPicPr>
          <p:blipFill>
            <a:blip r:embed="rId1"/>
            <a:srcRect l="12144" t="50065" r="19126" b="28806"/>
            <a:stretch>
              <a:fillRect/>
            </a:stretch>
          </p:blipFill>
          <p:spPr>
            <a:xfrm rot="16200000">
              <a:off x="13996" y="4955"/>
              <a:ext cx="9035" cy="330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52" h="2282">
                  <a:moveTo>
                    <a:pt x="5552" y="0"/>
                  </a:moveTo>
                  <a:lnTo>
                    <a:pt x="5552" y="2282"/>
                  </a:lnTo>
                  <a:lnTo>
                    <a:pt x="0" y="2282"/>
                  </a:lnTo>
                  <a:lnTo>
                    <a:pt x="0" y="0"/>
                  </a:lnTo>
                  <a:lnTo>
                    <a:pt x="5552" y="0"/>
                  </a:lnTo>
                  <a:close/>
                </a:path>
              </a:pathLst>
            </a:custGeom>
          </p:spPr>
        </p:pic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1"/>
            <a:srcRect t="78324" r="29587"/>
            <a:stretch>
              <a:fillRect/>
            </a:stretch>
          </p:blipFill>
          <p:spPr>
            <a:xfrm rot="16200000">
              <a:off x="15186" y="6786"/>
              <a:ext cx="5688" cy="23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8" h="2341">
                  <a:moveTo>
                    <a:pt x="5688" y="1402"/>
                  </a:moveTo>
                  <a:lnTo>
                    <a:pt x="5688" y="2341"/>
                  </a:lnTo>
                  <a:lnTo>
                    <a:pt x="0" y="2341"/>
                  </a:lnTo>
                  <a:lnTo>
                    <a:pt x="0" y="0"/>
                  </a:lnTo>
                  <a:lnTo>
                    <a:pt x="2679" y="0"/>
                  </a:lnTo>
                  <a:lnTo>
                    <a:pt x="2679" y="1402"/>
                  </a:lnTo>
                  <a:lnTo>
                    <a:pt x="5688" y="1402"/>
                  </a:lnTo>
                  <a:close/>
                </a:path>
              </a:pathLst>
            </a:custGeom>
          </p:spPr>
        </p:pic>
      </p:grpSp>
      <p:pic>
        <p:nvPicPr>
          <p:cNvPr id="57" name="图片 56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71" name="组合 70"/>
          <p:cNvGrpSpPr/>
          <p:nvPr/>
        </p:nvGrpSpPr>
        <p:grpSpPr>
          <a:xfrm>
            <a:off x="-168275" y="-593725"/>
            <a:ext cx="3661410" cy="4479290"/>
            <a:chOff x="-265" y="-935"/>
            <a:chExt cx="5766" cy="7054"/>
          </a:xfrm>
        </p:grpSpPr>
        <p:pic>
          <p:nvPicPr>
            <p:cNvPr id="8" name="图片 7" descr="未标题-1"/>
            <p:cNvPicPr>
              <a:picLocks noChangeAspect="1"/>
            </p:cNvPicPr>
            <p:nvPr/>
          </p:nvPicPr>
          <p:blipFill>
            <a:blip r:embed="rId1"/>
            <a:srcRect l="44924" t="16241" r="15746" b="72435"/>
            <a:stretch>
              <a:fillRect/>
            </a:stretch>
          </p:blipFill>
          <p:spPr>
            <a:xfrm rot="16200000">
              <a:off x="-1847" y="1091"/>
              <a:ext cx="6611" cy="34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32" name="图片 31" descr="未标题-1"/>
            <p:cNvPicPr>
              <a:picLocks noChangeAspect="1"/>
            </p:cNvPicPr>
            <p:nvPr/>
          </p:nvPicPr>
          <p:blipFill>
            <a:blip r:embed="rId1"/>
            <a:srcRect l="58505" t="31630" r="2166" b="57046"/>
            <a:stretch>
              <a:fillRect/>
            </a:stretch>
          </p:blipFill>
          <p:spPr>
            <a:xfrm rot="16200000">
              <a:off x="-2034" y="952"/>
              <a:ext cx="6137" cy="23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58" name="图片 57" descr="未标题-1"/>
            <p:cNvPicPr>
              <a:picLocks noChangeAspect="1"/>
            </p:cNvPicPr>
            <p:nvPr/>
          </p:nvPicPr>
          <p:blipFill>
            <a:blip r:embed="rId1"/>
            <a:srcRect l="70413" b="73472"/>
            <a:stretch>
              <a:fillRect/>
            </a:stretch>
          </p:blipFill>
          <p:spPr>
            <a:xfrm rot="16200000">
              <a:off x="427" y="-459"/>
              <a:ext cx="4616" cy="553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65">
                  <a:moveTo>
                    <a:pt x="2390" y="2865"/>
                  </a:moveTo>
                  <a:lnTo>
                    <a:pt x="1118" y="2865"/>
                  </a:lnTo>
                  <a:lnTo>
                    <a:pt x="1118" y="1754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2390" y="0"/>
                  </a:lnTo>
                  <a:lnTo>
                    <a:pt x="2390" y="2865"/>
                  </a:lnTo>
                  <a:close/>
                </a:path>
              </a:pathLst>
            </a:custGeom>
          </p:spPr>
        </p:pic>
      </p:grpSp>
      <p:sp>
        <p:nvSpPr>
          <p:cNvPr id="2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083560" y="4864100"/>
            <a:ext cx="2874645" cy="44577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sym typeface="汉仪中黑简" panose="02010600000101010101" charset="-122"/>
              </a:rPr>
              <a:t>蓝心执笔人</a:t>
            </a:r>
            <a:endParaRPr lang="zh-CN" altLang="en-US" sz="1600" b="1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sym typeface="汉仪中黑简" panose="0201060000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31890" y="4864100"/>
            <a:ext cx="2874645" cy="44577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sym typeface="汉仪中黑简" panose="02010600000101010101" charset="-122"/>
              </a:rPr>
              <a:t>2025/5/10</a:t>
            </a:r>
            <a:endParaRPr lang="en-US" altLang="zh-CN" sz="1600" b="1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sym typeface="汉仪中黑简" panose="0201060000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49" name="文本框 48"/>
          <p:cNvSpPr txBox="1"/>
          <p:nvPr/>
        </p:nvSpPr>
        <p:spPr>
          <a:xfrm>
            <a:off x="5090160" y="740037"/>
            <a:ext cx="2011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指导老师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57949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20852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679440" y="1650365"/>
            <a:ext cx="4958715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孙永谦，现为南开大学软件学院副教授</a:t>
            </a:r>
            <a:r>
              <a:rPr lang="en-US" altLang="zh-CN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于</a:t>
            </a:r>
            <a:r>
              <a:rPr lang="en-US" altLang="zh-CN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2018</a:t>
            </a:r>
            <a:r>
              <a:rPr lang="zh-CN" altLang="en-US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年获清华大学工学博士学位。博士期间在清华大学计算机科学与技术系</a:t>
            </a:r>
            <a:r>
              <a:rPr lang="en-US" altLang="zh-CN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NetMan </a:t>
            </a:r>
            <a:r>
              <a:rPr lang="zh-CN" altLang="en-US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实验室就读。主攻智能运维方向（</a:t>
            </a:r>
            <a:r>
              <a:rPr lang="en-US" altLang="zh-CN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AIOps</a:t>
            </a:r>
            <a:r>
              <a:rPr lang="zh-CN" altLang="en-US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），包括</a:t>
            </a:r>
            <a:r>
              <a:rPr lang="en-US" altLang="zh-CN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Web</a:t>
            </a:r>
            <a:r>
              <a:rPr lang="zh-CN" altLang="en-US" sz="2000" spc="100"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应用（搜索引擎、电商网站等）中服务等业务的异常检测、异常定位、告警聚合收敛、故障定位分析等，期待大型互联网企业中的服务运维工作朝着智能化、精准化、高度自治化的方向发展。</a:t>
            </a:r>
            <a:endParaRPr lang="zh-CN" altLang="en-US" sz="2000" spc="100">
              <a:uFillTx/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76730" y="2099310"/>
            <a:ext cx="2679700" cy="3466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426210" y="3099435"/>
            <a:ext cx="9277350" cy="1014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60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创意阐述</a:t>
            </a:r>
            <a:endParaRPr lang="zh-CN" altLang="en-US" sz="60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5283200" y="1400175"/>
            <a:ext cx="1610995" cy="1437640"/>
          </a:xfrm>
          <a:prstGeom prst="diamond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58105" y="1611630"/>
            <a:ext cx="18751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dirty="0">
                <a:solidFill>
                  <a:srgbClr val="4C7BC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02</a:t>
            </a:r>
            <a:endParaRPr lang="en-US" altLang="zh-CN" sz="6000" dirty="0">
              <a:solidFill>
                <a:srgbClr val="4C7BCA"/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10705465" y="1328420"/>
            <a:ext cx="2100580" cy="5736590"/>
            <a:chOff x="16859" y="2092"/>
            <a:chExt cx="3308" cy="9034"/>
          </a:xfrm>
        </p:grpSpPr>
        <p:pic>
          <p:nvPicPr>
            <p:cNvPr id="27" name="图片 26" descr="未标题-1"/>
            <p:cNvPicPr>
              <a:picLocks noChangeAspect="1"/>
            </p:cNvPicPr>
            <p:nvPr/>
          </p:nvPicPr>
          <p:blipFill>
            <a:blip r:embed="rId1"/>
            <a:srcRect l="12144" t="50065" r="19126" b="28806"/>
            <a:stretch>
              <a:fillRect/>
            </a:stretch>
          </p:blipFill>
          <p:spPr>
            <a:xfrm rot="16200000">
              <a:off x="13996" y="4955"/>
              <a:ext cx="9035" cy="330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52" h="2282">
                  <a:moveTo>
                    <a:pt x="5552" y="0"/>
                  </a:moveTo>
                  <a:lnTo>
                    <a:pt x="5552" y="2282"/>
                  </a:lnTo>
                  <a:lnTo>
                    <a:pt x="0" y="2282"/>
                  </a:lnTo>
                  <a:lnTo>
                    <a:pt x="0" y="0"/>
                  </a:lnTo>
                  <a:lnTo>
                    <a:pt x="5552" y="0"/>
                  </a:lnTo>
                  <a:close/>
                </a:path>
              </a:pathLst>
            </a:custGeom>
          </p:spPr>
        </p:pic>
        <p:pic>
          <p:nvPicPr>
            <p:cNvPr id="11" name="图片 10" descr="未标题-1"/>
            <p:cNvPicPr>
              <a:picLocks noChangeAspect="1"/>
            </p:cNvPicPr>
            <p:nvPr/>
          </p:nvPicPr>
          <p:blipFill>
            <a:blip r:embed="rId1"/>
            <a:srcRect t="78324" r="29587"/>
            <a:stretch>
              <a:fillRect/>
            </a:stretch>
          </p:blipFill>
          <p:spPr>
            <a:xfrm rot="16200000">
              <a:off x="15186" y="6786"/>
              <a:ext cx="5688" cy="23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8" h="2341">
                  <a:moveTo>
                    <a:pt x="5688" y="1402"/>
                  </a:moveTo>
                  <a:lnTo>
                    <a:pt x="5688" y="2341"/>
                  </a:lnTo>
                  <a:lnTo>
                    <a:pt x="0" y="2341"/>
                  </a:lnTo>
                  <a:lnTo>
                    <a:pt x="0" y="0"/>
                  </a:lnTo>
                  <a:lnTo>
                    <a:pt x="2679" y="0"/>
                  </a:lnTo>
                  <a:lnTo>
                    <a:pt x="2679" y="1402"/>
                  </a:lnTo>
                  <a:lnTo>
                    <a:pt x="5688" y="1402"/>
                  </a:lnTo>
                  <a:close/>
                </a:path>
              </a:pathLst>
            </a:custGeom>
          </p:spPr>
        </p:pic>
      </p:grpSp>
      <p:pic>
        <p:nvPicPr>
          <p:cNvPr id="13" name="图片 12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grpSp>
        <p:nvGrpSpPr>
          <p:cNvPr id="21" name="组合 20"/>
          <p:cNvGrpSpPr/>
          <p:nvPr/>
        </p:nvGrpSpPr>
        <p:grpSpPr>
          <a:xfrm>
            <a:off x="-168275" y="-593725"/>
            <a:ext cx="3661410" cy="4479290"/>
            <a:chOff x="-265" y="-935"/>
            <a:chExt cx="5766" cy="7054"/>
          </a:xfrm>
        </p:grpSpPr>
        <p:pic>
          <p:nvPicPr>
            <p:cNvPr id="23" name="图片 22" descr="未标题-1"/>
            <p:cNvPicPr>
              <a:picLocks noChangeAspect="1"/>
            </p:cNvPicPr>
            <p:nvPr/>
          </p:nvPicPr>
          <p:blipFill>
            <a:blip r:embed="rId1"/>
            <a:srcRect l="44924" t="16241" r="15746" b="72435"/>
            <a:stretch>
              <a:fillRect/>
            </a:stretch>
          </p:blipFill>
          <p:spPr>
            <a:xfrm rot="16200000">
              <a:off x="-1847" y="1091"/>
              <a:ext cx="6611" cy="34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32" name="图片 31" descr="未标题-1"/>
            <p:cNvPicPr>
              <a:picLocks noChangeAspect="1"/>
            </p:cNvPicPr>
            <p:nvPr/>
          </p:nvPicPr>
          <p:blipFill>
            <a:blip r:embed="rId1"/>
            <a:srcRect l="58505" t="31630" r="2166" b="57046"/>
            <a:stretch>
              <a:fillRect/>
            </a:stretch>
          </p:blipFill>
          <p:spPr>
            <a:xfrm rot="16200000">
              <a:off x="-2034" y="952"/>
              <a:ext cx="6137" cy="23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7" h="1223">
                  <a:moveTo>
                    <a:pt x="3177" y="0"/>
                  </a:moveTo>
                  <a:lnTo>
                    <a:pt x="3177" y="1223"/>
                  </a:lnTo>
                  <a:lnTo>
                    <a:pt x="0" y="1223"/>
                  </a:lnTo>
                  <a:lnTo>
                    <a:pt x="0" y="0"/>
                  </a:lnTo>
                  <a:lnTo>
                    <a:pt x="3177" y="0"/>
                  </a:lnTo>
                  <a:close/>
                </a:path>
              </a:pathLst>
            </a:custGeom>
          </p:spPr>
        </p:pic>
        <p:pic>
          <p:nvPicPr>
            <p:cNvPr id="25" name="图片 24" descr="未标题-1"/>
            <p:cNvPicPr>
              <a:picLocks noChangeAspect="1"/>
            </p:cNvPicPr>
            <p:nvPr/>
          </p:nvPicPr>
          <p:blipFill>
            <a:blip r:embed="rId1"/>
            <a:srcRect l="70413" b="73472"/>
            <a:stretch>
              <a:fillRect/>
            </a:stretch>
          </p:blipFill>
          <p:spPr>
            <a:xfrm rot="16200000">
              <a:off x="427" y="-459"/>
              <a:ext cx="4616" cy="553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65">
                  <a:moveTo>
                    <a:pt x="2390" y="2865"/>
                  </a:moveTo>
                  <a:lnTo>
                    <a:pt x="1118" y="2865"/>
                  </a:lnTo>
                  <a:lnTo>
                    <a:pt x="1118" y="1754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2390" y="0"/>
                  </a:lnTo>
                  <a:lnTo>
                    <a:pt x="2390" y="2865"/>
                  </a:lnTo>
                  <a:close/>
                </a:path>
              </a:pathLst>
            </a:custGeom>
          </p:spPr>
        </p:pic>
      </p:grp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rcRect l="22613" r="16201"/>
          <a:stretch>
            <a:fillRect/>
          </a:stretch>
        </p:blipFill>
        <p:spPr>
          <a:xfrm>
            <a:off x="7110095" y="1744345"/>
            <a:ext cx="3679825" cy="4012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 descr="未标题-1"/>
          <p:cNvPicPr>
            <a:picLocks noChangeAspect="1"/>
          </p:cNvPicPr>
          <p:nvPr/>
        </p:nvPicPr>
        <p:blipFill>
          <a:blip r:embed="rId2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2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27" name="文本框 26"/>
          <p:cNvSpPr txBox="1"/>
          <p:nvPr/>
        </p:nvSpPr>
        <p:spPr>
          <a:xfrm>
            <a:off x="4552315" y="1984375"/>
            <a:ext cx="19126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单击此处输入你的正文，文字是您思想的提炼。</a:t>
            </a:r>
            <a:endParaRPr lang="zh-CN" altLang="en-US" sz="1600" spc="100">
              <a:solidFill>
                <a:schemeClr val="bg1"/>
              </a:solidFill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846195" y="719717"/>
            <a:ext cx="42976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功能定位与教育价值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681480" y="105473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965565" y="106616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92225" y="2486660"/>
            <a:ext cx="4064000" cy="3145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sz="2800" b="1"/>
          </a:p>
          <a:p>
            <a:r>
              <a:rPr lang="zh-CN" altLang="en-US" sz="2000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传统写作教学中，反馈滞后、资源不均等问题突出。</a:t>
            </a:r>
            <a:r>
              <a:rPr lang="en-US" altLang="zh-CN" sz="2000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“</a:t>
            </a:r>
            <a:r>
              <a:rPr lang="zh-CN" altLang="en-US" sz="2000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蓝心少年</a:t>
            </a:r>
            <a:r>
              <a:rPr lang="en-US" altLang="zh-CN" sz="2000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” </a:t>
            </a:r>
            <a:r>
              <a:rPr lang="zh-CN" altLang="en-US" sz="2000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利用</a:t>
            </a:r>
            <a:r>
              <a:rPr lang="en-US" altLang="zh-CN" sz="2000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 AI </a:t>
            </a:r>
            <a:r>
              <a:rPr lang="zh-CN" altLang="en-US" sz="2000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技术，为中学生打造个性化、伴随式写作指导平台。打破教学瓶颈，让各地区学生都能获得专业写作帮助，提升写作素养，助力长远发展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46" name="矩形 45"/>
          <p:cNvSpPr/>
          <p:nvPr/>
        </p:nvSpPr>
        <p:spPr>
          <a:xfrm>
            <a:off x="2068830" y="1984375"/>
            <a:ext cx="2510790" cy="60452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核心使命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折角形 13"/>
          <p:cNvSpPr/>
          <p:nvPr>
            <p:custDataLst>
              <p:tags r:id="rId1"/>
            </p:custDataLst>
          </p:nvPr>
        </p:nvSpPr>
        <p:spPr>
          <a:xfrm>
            <a:off x="865505" y="2040890"/>
            <a:ext cx="2984500" cy="3601085"/>
          </a:xfrm>
          <a:prstGeom prst="foldedCorner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2"/>
            </p:custDataLst>
          </p:nvPr>
        </p:nvSpPr>
        <p:spPr>
          <a:xfrm>
            <a:off x="859155" y="1607820"/>
            <a:ext cx="2997200" cy="8039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AI </a:t>
            </a:r>
            <a:r>
              <a:rPr lang="zh-CN" altLang="en-US"/>
              <a:t>智能评分</a:t>
            </a:r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879475" y="2428875"/>
            <a:ext cx="2929890" cy="2134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借助蓝心语言模型，从结构、逻辑、语言、主题表达多维度打分。能快速指出议论文结构层次、论证逻辑、词汇语法、主题立意的问题。学生自主练习时可即时获得专业批改，明确提升方向，提高学习效率。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pic>
        <p:nvPicPr>
          <p:cNvPr id="47" name="图片 46" descr="未标题-1"/>
          <p:cNvPicPr>
            <a:picLocks noChangeAspect="1"/>
          </p:cNvPicPr>
          <p:nvPr/>
        </p:nvPicPr>
        <p:blipFill>
          <a:blip r:embed="rId4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 descr="未标题-1"/>
          <p:cNvPicPr>
            <a:picLocks noChangeAspect="1"/>
          </p:cNvPicPr>
          <p:nvPr/>
        </p:nvPicPr>
        <p:blipFill>
          <a:blip r:embed="rId4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49" name="文本框 48"/>
          <p:cNvSpPr txBox="1"/>
          <p:nvPr/>
        </p:nvSpPr>
        <p:spPr>
          <a:xfrm>
            <a:off x="4781550" y="486672"/>
            <a:ext cx="29260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三大支柱功能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2771775" y="80327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0225" y="791845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折角形 7"/>
          <p:cNvSpPr/>
          <p:nvPr>
            <p:custDataLst>
              <p:tags r:id="rId5"/>
            </p:custDataLst>
          </p:nvPr>
        </p:nvSpPr>
        <p:spPr>
          <a:xfrm>
            <a:off x="4603750" y="2058035"/>
            <a:ext cx="2984500" cy="3601085"/>
          </a:xfrm>
          <a:prstGeom prst="foldedCorner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4597400" y="1624965"/>
            <a:ext cx="2997200" cy="8039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读写共生系统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617720" y="2446020"/>
            <a:ext cx="2929890" cy="2134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针对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“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读不会用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”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难题，用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BERTopic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提取作文主题关键词，经文本向量匹配和语义搜索关联名著。如写奋斗主题作文，推荐《平凡的世界》孙少平奋斗情节，给出精读建议，帮学生借鉴技巧，深化作文主题。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11" name="折角形 10"/>
          <p:cNvSpPr/>
          <p:nvPr>
            <p:custDataLst>
              <p:tags r:id="rId8"/>
            </p:custDataLst>
          </p:nvPr>
        </p:nvSpPr>
        <p:spPr>
          <a:xfrm>
            <a:off x="8477250" y="2075180"/>
            <a:ext cx="2984500" cy="3601085"/>
          </a:xfrm>
          <a:prstGeom prst="foldedCorner">
            <a:avLst/>
          </a:prstGeom>
          <a:noFill/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8470900" y="1642110"/>
            <a:ext cx="2997200" cy="8039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动态润色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8491220" y="2463165"/>
            <a:ext cx="2929890" cy="2134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先文本纠错，再升级表达、调整语气修辞。用</a:t>
            </a:r>
            <a:r>
              <a:rPr lang="en-US" altLang="zh-CN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LLM </a:t>
            </a:r>
            <a:r>
              <a:rPr lang="zh-CN" altLang="en-US" sz="1600" spc="100"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函数链保留学生语言风格，优化表达精度。像优化句子用词、让修辞手法更生动，激发创作潜能。</a:t>
            </a:r>
            <a:endParaRPr lang="zh-CN" altLang="en-US" sz="1600" spc="100">
              <a:uFillTx/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未标题-1"/>
          <p:cNvPicPr>
            <a:picLocks noChangeAspect="1"/>
          </p:cNvPicPr>
          <p:nvPr/>
        </p:nvPicPr>
        <p:blipFill>
          <a:blip r:embed="rId1"/>
          <a:srcRect l="33332" t="72380" r="3258" b="15783"/>
          <a:stretch>
            <a:fillRect/>
          </a:stretch>
        </p:blipFill>
        <p:spPr>
          <a:xfrm rot="5400000" flipH="1">
            <a:off x="-820737" y="4816793"/>
            <a:ext cx="2877185" cy="1337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31" h="2106">
                <a:moveTo>
                  <a:pt x="0" y="0"/>
                </a:moveTo>
                <a:lnTo>
                  <a:pt x="4531" y="0"/>
                </a:lnTo>
                <a:lnTo>
                  <a:pt x="4531" y="2106"/>
                </a:lnTo>
                <a:lnTo>
                  <a:pt x="0" y="2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 descr="未标题-1"/>
          <p:cNvPicPr>
            <a:picLocks noChangeAspect="1"/>
          </p:cNvPicPr>
          <p:nvPr/>
        </p:nvPicPr>
        <p:blipFill>
          <a:blip r:embed="rId1"/>
          <a:srcRect l="79450" t="75259"/>
          <a:stretch>
            <a:fillRect/>
          </a:stretch>
        </p:blipFill>
        <p:spPr>
          <a:xfrm rot="16200000">
            <a:off x="9834245" y="-550545"/>
            <a:ext cx="1807210" cy="2908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" h="2672">
                <a:moveTo>
                  <a:pt x="0" y="2672"/>
                </a:moveTo>
                <a:lnTo>
                  <a:pt x="0" y="1733"/>
                </a:lnTo>
                <a:lnTo>
                  <a:pt x="1485" y="1733"/>
                </a:lnTo>
                <a:lnTo>
                  <a:pt x="1485" y="0"/>
                </a:lnTo>
                <a:lnTo>
                  <a:pt x="1660" y="0"/>
                </a:lnTo>
                <a:lnTo>
                  <a:pt x="1660" y="2672"/>
                </a:lnTo>
                <a:lnTo>
                  <a:pt x="0" y="2672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>
            <p:custDataLst>
              <p:tags r:id="rId2"/>
            </p:custDataLst>
          </p:nvPr>
        </p:nvSpPr>
        <p:spPr>
          <a:xfrm>
            <a:off x="5390515" y="1449705"/>
            <a:ext cx="5482590" cy="1329055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零成本普惠性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r>
              <a:rPr lang="zh-CN" altLang="en-US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完全免费且无需硬件配置，基于</a:t>
            </a:r>
            <a:r>
              <a:rPr lang="en-US" altLang="zh-CN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 Web </a:t>
            </a:r>
            <a:r>
              <a:rPr lang="zh-CN" altLang="en-US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端，不同地区学生都能平等使用，消除经济和设备障碍，推动写作学习资源公平分配。</a:t>
            </a:r>
            <a:endParaRPr lang="zh-CN" altLang="en-US"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66665" y="417457"/>
            <a:ext cx="2468880" cy="64516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差异化创新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437890" y="734060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760335" y="745490"/>
            <a:ext cx="1403985" cy="11430"/>
          </a:xfrm>
          <a:prstGeom prst="line">
            <a:avLst/>
          </a:prstGeom>
          <a:ln w="15875">
            <a:solidFill>
              <a:srgbClr val="4C7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3" r:link="rId4"/>
          <a:srcRect l="10310"/>
          <a:stretch>
            <a:fillRect/>
          </a:stretch>
        </p:blipFill>
        <p:spPr>
          <a:xfrm>
            <a:off x="1086485" y="2114550"/>
            <a:ext cx="3380740" cy="2811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538845" y="4236720"/>
            <a:ext cx="17386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spc="1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单击此处输入你的正文，文字是您思想的提炼。</a:t>
            </a:r>
            <a:endParaRPr lang="zh-CN" altLang="en-US" sz="1600" spc="1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5130800" y="1130300"/>
            <a:ext cx="551815" cy="551815"/>
          </a:xfrm>
          <a:prstGeom prst="ellipse">
            <a:avLst/>
          </a:prstGeom>
          <a:solidFill>
            <a:srgbClr val="F6FAFD"/>
          </a:solidFill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5390515" y="3199765"/>
            <a:ext cx="5482590" cy="130556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成长伴随设计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r>
              <a:rPr lang="zh-CN" altLang="en-US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记录学生从第一篇作文起的练习时间、分数、题目等数据，用</a:t>
            </a:r>
            <a:r>
              <a:rPr lang="en-US" altLang="zh-CN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 ECharts </a:t>
            </a:r>
            <a:r>
              <a:rPr lang="zh-CN" altLang="en-US"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生成成长曲线。学生、教师、家长可据此了解学习状况，针对性调整学习和指导策略。</a:t>
            </a:r>
            <a:endParaRPr lang="zh-CN" altLang="en-US"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0" name="椭圆 19"/>
          <p:cNvSpPr/>
          <p:nvPr>
            <p:custDataLst>
              <p:tags r:id="rId8"/>
            </p:custDataLst>
          </p:nvPr>
        </p:nvSpPr>
        <p:spPr>
          <a:xfrm>
            <a:off x="5130800" y="2914015"/>
            <a:ext cx="551815" cy="551815"/>
          </a:xfrm>
          <a:prstGeom prst="ellipse">
            <a:avLst/>
          </a:prstGeom>
          <a:solidFill>
            <a:srgbClr val="F6FAFD"/>
          </a:solidFill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5412740" y="4926330"/>
            <a:ext cx="5459730" cy="1286510"/>
          </a:xfrm>
          <a:prstGeom prst="rect">
            <a:avLst/>
          </a:prstGeom>
          <a:solidFill>
            <a:srgbClr val="4C7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</a:rPr>
              <a:t>文学素养筑基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/>
            <a:r>
              <a:rPr lang="zh-CN" altLang="en-US">
                <a:latin typeface="汉仪君黑-45简" panose="020B0604020202020204" charset="-122"/>
                <a:ea typeface="汉仪君黑-45简" panose="020B0604020202020204" charset="-122"/>
              </a:rPr>
              <a:t>通过读写共生关联名著，系统有丰富名著资源。引导学生从名著学写作技巧、人物塑造等，培养文学鉴赏力，提升文学素养，为终身写作能力打基础。</a:t>
            </a:r>
            <a:endParaRPr lang="zh-CN" altLang="en-US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24" name="椭圆 23"/>
          <p:cNvSpPr/>
          <p:nvPr>
            <p:custDataLst>
              <p:tags r:id="rId10"/>
            </p:custDataLst>
          </p:nvPr>
        </p:nvSpPr>
        <p:spPr>
          <a:xfrm>
            <a:off x="5130800" y="4683760"/>
            <a:ext cx="551815" cy="551815"/>
          </a:xfrm>
          <a:prstGeom prst="ellipse">
            <a:avLst/>
          </a:prstGeom>
          <a:solidFill>
            <a:srgbClr val="F6FAFD"/>
          </a:solidFill>
          <a:ln>
            <a:solidFill>
              <a:srgbClr val="4C7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400.65,&quot;left&quot;:516.5,&quot;top&quot;:136.45,&quot;width&quot;:372.55}"/>
</p:tagLst>
</file>

<file path=ppt/tags/tag101.xml><?xml version="1.0" encoding="utf-8"?>
<p:tagLst xmlns:p="http://schemas.openxmlformats.org/presentationml/2006/main">
  <p:tag name="KSO_WM_DIAGRAM_VIRTUALLY_FRAME" val="{&quot;height&quot;:400.65,&quot;left&quot;:516.5,&quot;top&quot;:136.45,&quot;width&quot;:372.55}"/>
</p:tagLst>
</file>

<file path=ppt/tags/tag102.xml><?xml version="1.0" encoding="utf-8"?>
<p:tagLst xmlns:p="http://schemas.openxmlformats.org/presentationml/2006/main">
  <p:tag name="KSO_WM_DIAGRAM_VIRTUALLY_FRAME" val="{&quot;height&quot;:400.65,&quot;left&quot;:516.5,&quot;top&quot;:136.45,&quot;width&quot;:372.55}"/>
</p:tagLst>
</file>

<file path=ppt/tags/tag103.xml><?xml version="1.0" encoding="utf-8"?>
<p:tagLst xmlns:p="http://schemas.openxmlformats.org/presentationml/2006/main">
  <p:tag name="KSO_WM_DIAGRAM_VIRTUALLY_FRAME" val="{&quot;height&quot;:400.65,&quot;left&quot;:516.5,&quot;top&quot;:136.45,&quot;width&quot;:372.55}"/>
</p:tagLst>
</file>

<file path=ppt/tags/tag104.xml><?xml version="1.0" encoding="utf-8"?>
<p:tagLst xmlns:p="http://schemas.openxmlformats.org/presentationml/2006/main">
  <p:tag name="KSO_WM_DIAGRAM_VIRTUALLY_FRAME" val="{&quot;height&quot;:400.65,&quot;left&quot;:516.5,&quot;top&quot;:136.45,&quot;width&quot;:372.55}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UNIT_PLACING_PICTURE_USER_VIEWPORT" val="{&quot;height&quot;:6550,&quot;width&quot;:8927}"/>
</p:tagLst>
</file>

<file path=ppt/tags/tag1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p="http://schemas.openxmlformats.org/presentationml/2006/main">
  <p:tag name="KSO_WM_UNIT_PLACING_PICTURE_USER_VIEWPORT" val="{&quot;height&quot;:6550,&quot;width&quot;:8927}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28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29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1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2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3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4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5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6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7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8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39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41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42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43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44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45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46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47.xml><?xml version="1.0" encoding="utf-8"?>
<p:tagLst xmlns:p="http://schemas.openxmlformats.org/presentationml/2006/main">
  <p:tag name="KSO_WM_DIAGRAM_VIRTUALLY_FRAME" val="{&quot;height&quot;:260.75,&quot;left&quot;:-2.95,&quot;top&quot;:155.25,&quot;width&quot;:963.45}"/>
</p:tagLst>
</file>

<file path=ppt/tags/tag14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9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1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2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3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4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5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6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7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8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59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61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62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63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64.xml><?xml version="1.0" encoding="utf-8"?>
<p:tagLst xmlns:p="http://schemas.openxmlformats.org/presentationml/2006/main">
  <p:tag name="KSO_WM_DIAGRAM_VIRTUALLY_FRAME" val="{&quot;height&quot;:506.93383061889256,&quot;left&quot;:86.05,&quot;top&quot;:107.1,&quot;width&quot;:840.35}"/>
</p:tagLst>
</file>

<file path=ppt/tags/tag1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6.xml><?xml version="1.0" encoding="utf-8"?>
<p:tagLst xmlns:p="http://schemas.openxmlformats.org/presentationml/2006/main">
  <p:tag name="KSO_WM_DIAGRAM_VIRTUALLY_FRAME" val="{&quot;height&quot;:344.55,&quot;left&quot;:73.75,&quot;top&quot;:187.85,&quot;width&quot;:433.35}"/>
</p:tagLst>
</file>

<file path=ppt/tags/tag167.xml><?xml version="1.0" encoding="utf-8"?>
<p:tagLst xmlns:p="http://schemas.openxmlformats.org/presentationml/2006/main">
  <p:tag name="KSO_WM_DIAGRAM_VIRTUALLY_FRAME" val="{&quot;height&quot;:344.55,&quot;left&quot;:73.75,&quot;top&quot;:187.85,&quot;width&quot;:433.35}"/>
</p:tagLst>
</file>

<file path=ppt/tags/tag168.xml><?xml version="1.0" encoding="utf-8"?>
<p:tagLst xmlns:p="http://schemas.openxmlformats.org/presentationml/2006/main">
  <p:tag name="KSO_WM_DIAGRAM_VIRTUALLY_FRAME" val="{&quot;height&quot;:344.55,&quot;left&quot;:73.75,&quot;top&quot;:187.85,&quot;width&quot;:433.35}"/>
</p:tagLst>
</file>

<file path=ppt/tags/tag169.xml><?xml version="1.0" encoding="utf-8"?>
<p:tagLst xmlns:p="http://schemas.openxmlformats.org/presentationml/2006/main">
  <p:tag name="KSO_WM_DIAGRAM_VIRTUALLY_FRAME" val="{&quot;height&quot;:344.55,&quot;left&quot;:73.75,&quot;top&quot;:187.85,&quot;width&quot;:433.3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344.55,&quot;left&quot;:73.75,&quot;top&quot;:187.85,&quot;width&quot;:433.35}"/>
</p:tagLst>
</file>

<file path=ppt/tags/tag171.xml><?xml version="1.0" encoding="utf-8"?>
<p:tagLst xmlns:p="http://schemas.openxmlformats.org/presentationml/2006/main">
  <p:tag name="KSO_WM_DIAGRAM_VIRTUALLY_FRAME" val="{&quot;height&quot;:344.55,&quot;left&quot;:73.75,&quot;top&quot;:187.85,&quot;width&quot;:433.35}"/>
</p:tagLst>
</file>

<file path=ppt/tags/tag172.xml><?xml version="1.0" encoding="utf-8"?>
<p:tagLst xmlns:p="http://schemas.openxmlformats.org/presentationml/2006/main">
  <p:tag name="KSO_WM_DIAGRAM_VIRTUALLY_FRAME" val="{&quot;height&quot;:344.55,&quot;left&quot;:73.75,&quot;top&quot;:187.85,&quot;width&quot;:433.35}"/>
</p:tagLst>
</file>

<file path=ppt/tags/tag173.xml><?xml version="1.0" encoding="utf-8"?>
<p:tagLst xmlns:p="http://schemas.openxmlformats.org/presentationml/2006/main">
  <p:tag name="KSO_WM_DIAGRAM_VIRTUALLY_FRAME" val="{&quot;height&quot;:344.55,&quot;left&quot;:73.75,&quot;top&quot;:187.85,&quot;width&quot;:433.35}"/>
</p:tagLst>
</file>

<file path=ppt/tags/tag1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5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76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77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78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81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82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83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86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87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88.xml><?xml version="1.0" encoding="utf-8"?>
<p:tagLst xmlns:p="http://schemas.openxmlformats.org/presentationml/2006/main">
  <p:tag name="KSO_WM_DIAGRAM_VIRTUALLY_FRAME" val="{&quot;height&quot;:385.25,&quot;left&quot;:120.85,&quot;top&quot;:187.85,&quot;width&quot;:729.35}"/>
</p:tagLst>
</file>

<file path=ppt/tags/tag1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191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192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193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194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195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196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197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19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9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201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202.xml><?xml version="1.0" encoding="utf-8"?>
<p:tagLst xmlns:p="http://schemas.openxmlformats.org/presentationml/2006/main">
  <p:tag name="KSO_WM_DIAGRAM_VIRTUALLY_FRAME" val="{&quot;height&quot;:298.95,&quot;left&quot;:104.94299212598426,&quot;top&quot;:164.25,&quot;width&quot;:746.8633070866143}"/>
</p:tagLst>
</file>

<file path=ppt/tags/tag2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5.xml><?xml version="1.0" encoding="utf-8"?>
<p:tagLst xmlns:p="http://schemas.openxmlformats.org/presentationml/2006/main">
  <p:tag name="KSO_WM_DIAGRAM_VIRTUALLY_FRAME" val="{&quot;height&quot;:342.15,&quot;left&quot;:559.55,&quot;top&quot;:147.4,&quot;width&quot;:320.2}"/>
</p:tagLst>
</file>

<file path=ppt/tags/tag206.xml><?xml version="1.0" encoding="utf-8"?>
<p:tagLst xmlns:p="http://schemas.openxmlformats.org/presentationml/2006/main">
  <p:tag name="KSO_WM_DIAGRAM_VIRTUALLY_FRAME" val="{&quot;height&quot;:342.15,&quot;left&quot;:559.55,&quot;top&quot;:147.4,&quot;width&quot;:320.2}"/>
</p:tagLst>
</file>

<file path=ppt/tags/tag207.xml><?xml version="1.0" encoding="utf-8"?>
<p:tagLst xmlns:p="http://schemas.openxmlformats.org/presentationml/2006/main">
  <p:tag name="KSO_WM_DIAGRAM_VIRTUALLY_FRAME" val="{&quot;height&quot;:342.15,&quot;left&quot;:559.55,&quot;top&quot;:147.4,&quot;width&quot;:320.2}"/>
</p:tagLst>
</file>

<file path=ppt/tags/tag208.xml><?xml version="1.0" encoding="utf-8"?>
<p:tagLst xmlns:p="http://schemas.openxmlformats.org/presentationml/2006/main">
  <p:tag name="KSO_WM_DIAGRAM_VIRTUALLY_FRAME" val="{&quot;height&quot;:342.15,&quot;left&quot;:559.55,&quot;top&quot;:147.4,&quot;width&quot;:320.2}"/>
</p:tagLst>
</file>

<file path=ppt/tags/tag209.xml><?xml version="1.0" encoding="utf-8"?>
<p:tagLst xmlns:p="http://schemas.openxmlformats.org/presentationml/2006/main">
  <p:tag name="KSO_WM_DIAGRAM_VIRTUALLY_FRAME" val="{&quot;height&quot;:342.15,&quot;left&quot;:559.55,&quot;top&quot;:147.4,&quot;width&quot;:320.2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342.15,&quot;left&quot;:559.55,&quot;top&quot;:147.4,&quot;width&quot;:320.2}"/>
</p:tagLst>
</file>

<file path=ppt/tags/tag211.xml><?xml version="1.0" encoding="utf-8"?>
<p:tagLst xmlns:p="http://schemas.openxmlformats.org/presentationml/2006/main">
  <p:tag name="KSO_WM_DIAGRAM_VIRTUALLY_FRAME" val="{&quot;height&quot;:342.15,&quot;left&quot;:559.55,&quot;top&quot;:147.4,&quot;width&quot;:320.2}"/>
</p:tagLst>
</file>

<file path=ppt/tags/tag212.xml><?xml version="1.0" encoding="utf-8"?>
<p:tagLst xmlns:p="http://schemas.openxmlformats.org/presentationml/2006/main">
  <p:tag name="KSO_WM_DIAGRAM_VIRTUALLY_FRAME" val="{&quot;height&quot;:342.15,&quot;left&quot;:559.55,&quot;top&quot;:147.4,&quot;width&quot;:320.2}"/>
</p:tagLst>
</file>

<file path=ppt/tags/tag213.xml><?xml version="1.0" encoding="utf-8"?>
<p:tagLst xmlns:p="http://schemas.openxmlformats.org/presentationml/2006/main">
  <p:tag name="KSO_WM_DIAGRAM_VIRTUALLY_FRAME" val="{&quot;height&quot;:342.15,&quot;left&quot;:559.55,&quot;top&quot;:147.4,&quot;width&quot;:320.2}"/>
</p:tagLst>
</file>

<file path=ppt/tags/tag2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6.xml><?xml version="1.0" encoding="utf-8"?>
<p:tagLst xmlns:p="http://schemas.openxmlformats.org/presentationml/2006/main">
  <p:tag name="KSO_WM_UNIT_PLACING_PICTURE_USER_VIEWPORT" val="{&quot;height&quot;:6550,&quot;width&quot;:8927}"/>
</p:tagLst>
</file>

<file path=ppt/tags/tag2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2.xml><?xml version="1.0" encoding="utf-8"?>
<p:tagLst xmlns:p="http://schemas.openxmlformats.org/presentationml/2006/main">
  <p:tag name="COMMONDATA" val="eyJoZGlkIjoiNTU3MzcwZWQ1OWZkNDc4N2MxODBiMmNkNzFjMjQ1MTk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67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68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69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1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2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3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4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5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6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7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8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79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90.75157480314954,&quot;left&quot;:181.44448818897632,&quot;top&quot;:81.05,&quot;width&quot;:568.5}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TABLE_ENDDRAG_ORIGIN_RECT" val="842*465"/>
  <p:tag name="TABLE_ENDDRAG_RECT" val="82*24*842*465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DIAGRAM_VIRTUALLY_FRAME" val="{&quot;height&quot;:455.1,&quot;left&quot;:67.65,&quot;top&quot;:95.35,&quot;width&quot;:784.1562992125985}"/>
</p:tagLst>
</file>

<file path=ppt/tags/tag89.xml><?xml version="1.0" encoding="utf-8"?>
<p:tagLst xmlns:p="http://schemas.openxmlformats.org/presentationml/2006/main">
  <p:tag name="KSO_WM_DIAGRAM_VIRTUALLY_FRAME" val="{&quot;height&quot;:455.1,&quot;left&quot;:67.65,&quot;top&quot;:95.35,&quot;width&quot;:784.156299212598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455.1,&quot;left&quot;:67.65,&quot;top&quot;:95.35,&quot;width&quot;:784.1562992125985}"/>
</p:tagLst>
</file>

<file path=ppt/tags/tag91.xml><?xml version="1.0" encoding="utf-8"?>
<p:tagLst xmlns:p="http://schemas.openxmlformats.org/presentationml/2006/main">
  <p:tag name="KSO_WM_DIAGRAM_VIRTUALLY_FRAME" val="{&quot;height&quot;:455.1,&quot;left&quot;:67.65,&quot;top&quot;:95.35,&quot;width&quot;:784.1562992125985}"/>
</p:tagLst>
</file>

<file path=ppt/tags/tag92.xml><?xml version="1.0" encoding="utf-8"?>
<p:tagLst xmlns:p="http://schemas.openxmlformats.org/presentationml/2006/main">
  <p:tag name="KSO_WM_DIAGRAM_VIRTUALLY_FRAME" val="{&quot;height&quot;:455.1,&quot;left&quot;:67.65,&quot;top&quot;:95.35,&quot;width&quot;:784.1562992125985}"/>
</p:tagLst>
</file>

<file path=ppt/tags/tag93.xml><?xml version="1.0" encoding="utf-8"?>
<p:tagLst xmlns:p="http://schemas.openxmlformats.org/presentationml/2006/main">
  <p:tag name="KSO_WM_DIAGRAM_VIRTUALLY_FRAME" val="{&quot;height&quot;:455.1,&quot;left&quot;:67.65,&quot;top&quot;:95.35,&quot;width&quot;:784.1562992125985}"/>
</p:tagLst>
</file>

<file path=ppt/tags/tag94.xml><?xml version="1.0" encoding="utf-8"?>
<p:tagLst xmlns:p="http://schemas.openxmlformats.org/presentationml/2006/main">
  <p:tag name="KSO_WM_DIAGRAM_VIRTUALLY_FRAME" val="{&quot;height&quot;:455.1,&quot;left&quot;:67.65,&quot;top&quot;:95.35,&quot;width&quot;:784.1562992125985}"/>
</p:tagLst>
</file>

<file path=ppt/tags/tag95.xml><?xml version="1.0" encoding="utf-8"?>
<p:tagLst xmlns:p="http://schemas.openxmlformats.org/presentationml/2006/main">
  <p:tag name="KSO_WM_DIAGRAM_VIRTUALLY_FRAME" val="{&quot;height&quot;:455.1,&quot;left&quot;:67.65,&quot;top&quot;:95.35,&quot;width&quot;:784.1562992125985}"/>
</p:tagLst>
</file>

<file path=ppt/tags/tag96.xml><?xml version="1.0" encoding="utf-8"?>
<p:tagLst xmlns:p="http://schemas.openxmlformats.org/presentationml/2006/main">
  <p:tag name="KSO_WM_DIAGRAM_VIRTUALLY_FRAME" val="{&quot;height&quot;:455.1,&quot;left&quot;:67.65,&quot;top&quot;:95.35,&quot;width&quot;:784.1562992125985}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DIAGRAM_VIRTUALLY_FRAME" val="{&quot;height&quot;:400.65,&quot;left&quot;:516.5,&quot;top&quot;:136.45,&quot;width&quot;:372.55}"/>
</p:tagLst>
</file>

<file path=ppt/tags/tag99.xml><?xml version="1.0" encoding="utf-8"?>
<p:tagLst xmlns:p="http://schemas.openxmlformats.org/presentationml/2006/main">
  <p:tag name="KSO_WM_DIAGRAM_VIRTUALLY_FRAME" val="{&quot;height&quot;:400.65,&quot;left&quot;:516.5,&quot;top&quot;:136.45,&quot;width&quot;:372.55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5763</Words>
  <Application>WPS 演示</Application>
  <PresentationFormat>宽屏</PresentationFormat>
  <Paragraphs>563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Arial</vt:lpstr>
      <vt:lpstr>宋体</vt:lpstr>
      <vt:lpstr>Wingdings</vt:lpstr>
      <vt:lpstr>Wingdings</vt:lpstr>
      <vt:lpstr>汉仪君黑-45简</vt:lpstr>
      <vt:lpstr>微软雅黑</vt:lpstr>
      <vt:lpstr>汉仪中黑简</vt:lpstr>
      <vt:lpstr>Arial Unicode MS</vt:lpstr>
      <vt:lpstr>Calibri</vt:lpstr>
      <vt:lpstr>苹方 常规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乔昊</cp:lastModifiedBy>
  <cp:revision>180</cp:revision>
  <dcterms:created xsi:type="dcterms:W3CDTF">2019-06-19T02:08:00Z</dcterms:created>
  <dcterms:modified xsi:type="dcterms:W3CDTF">2025-05-11T04:51:18Z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D5BE96E70EC94116B1FF79322D2B6454_13</vt:lpwstr>
  </property>
  <property fmtid="{D5CDD505-2E9C-101B-9397-08002B2CF9AE}" pid="4" name="KSOSaveFontToCloudKey">
    <vt:lpwstr>250671293_embed</vt:lpwstr>
  </property>
  <property fmtid="{D5CDD505-2E9C-101B-9397-08002B2CF9AE}" pid="5" name="KSOTemplateUUID">
    <vt:lpwstr>v1.0_mb_r4OSUpse1az0PEO7/wOxpA==</vt:lpwstr>
  </property>
</Properties>
</file>